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entation.xml" ContentType="application/vnd.openxmlformats-officedocument.presentationml.presentation.main+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6.xml" ContentType="application/vnd.openxmlformats-officedocument.presentationml.slideLayou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handoutMasterIdLst>
    <p:handoutMasterId r:id="rId13"/>
  </p:handoutMasterIdLst>
  <p:sldIdLst>
    <p:sldId id="316" r:id="rId2"/>
    <p:sldId id="262" r:id="rId3"/>
    <p:sldId id="302" r:id="rId4"/>
    <p:sldId id="317" r:id="rId5"/>
    <p:sldId id="318" r:id="rId6"/>
    <p:sldId id="321" r:id="rId7"/>
    <p:sldId id="322" r:id="rId8"/>
    <p:sldId id="297" r:id="rId9"/>
    <p:sldId id="319" r:id="rId10"/>
    <p:sldId id="32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7C"/>
    <a:srgbClr val="000000"/>
    <a:srgbClr val="419BD3"/>
    <a:srgbClr val="009ACE"/>
    <a:srgbClr val="E4F2F8"/>
    <a:srgbClr val="D1E7EF"/>
    <a:srgbClr val="BFE0EE"/>
    <a:srgbClr val="C00D1E"/>
    <a:srgbClr val="838383"/>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40" autoAdjust="0"/>
    <p:restoredTop sz="84783" autoAdjust="0"/>
  </p:normalViewPr>
  <p:slideViewPr>
    <p:cSldViewPr snapToGrid="0" snapToObjects="1">
      <p:cViewPr>
        <p:scale>
          <a:sx n="60" d="100"/>
          <a:sy n="60" d="100"/>
        </p:scale>
        <p:origin x="144" y="10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7" d="100"/>
          <a:sy n="157" d="100"/>
        </p:scale>
        <p:origin x="5640" y="1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027AE7-EBBA-3B46-A62D-A1FCCBD82C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AA06565-0B3A-F54D-A0F8-00B9C7B200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131DBD-9FD6-6A45-9ABB-BCA8406B2010}" type="datetimeFigureOut">
              <a:rPr lang="en-US" smtClean="0"/>
              <a:t>8/19/23</a:t>
            </a:fld>
            <a:endParaRPr lang="en-US"/>
          </a:p>
        </p:txBody>
      </p:sp>
      <p:sp>
        <p:nvSpPr>
          <p:cNvPr id="4" name="Footer Placeholder 3">
            <a:extLst>
              <a:ext uri="{FF2B5EF4-FFF2-40B4-BE49-F238E27FC236}">
                <a16:creationId xmlns:a16="http://schemas.microsoft.com/office/drawing/2014/main" id="{DA696465-4202-D948-9244-A3AA3C3692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94214B0-EA45-EE40-AB13-4AA29EA130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7E7C5F-33A9-AC45-8974-CE26FF22DFD4}" type="slidenum">
              <a:rPr lang="en-US" smtClean="0"/>
              <a:t>‹#›</a:t>
            </a:fld>
            <a:endParaRPr lang="en-US"/>
          </a:p>
        </p:txBody>
      </p:sp>
    </p:spTree>
    <p:extLst>
      <p:ext uri="{BB962C8B-B14F-4D97-AF65-F5344CB8AC3E}">
        <p14:creationId xmlns:p14="http://schemas.microsoft.com/office/powerpoint/2010/main" val="888288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4AA41-EF54-314A-80EC-C2E05FA693EE}" type="datetimeFigureOut">
              <a:rPr lang="en-US" smtClean="0"/>
              <a:t>8/19/23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34C94-B050-584A-A843-DB996954582B}" type="slidenum">
              <a:rPr lang="en-US" smtClean="0"/>
              <a:t>‹#›</a:t>
            </a:fld>
            <a:endParaRPr lang="en-US"/>
          </a:p>
        </p:txBody>
      </p:sp>
    </p:spTree>
    <p:extLst>
      <p:ext uri="{BB962C8B-B14F-4D97-AF65-F5344CB8AC3E}">
        <p14:creationId xmlns:p14="http://schemas.microsoft.com/office/powerpoint/2010/main" val="3249202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2</a:t>
            </a:fld>
            <a:endParaRPr lang="en-US"/>
          </a:p>
        </p:txBody>
      </p:sp>
    </p:spTree>
    <p:extLst>
      <p:ext uri="{BB962C8B-B14F-4D97-AF65-F5344CB8AC3E}">
        <p14:creationId xmlns:p14="http://schemas.microsoft.com/office/powerpoint/2010/main" val="296966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3</a:t>
            </a:fld>
            <a:endParaRPr lang="en-US"/>
          </a:p>
        </p:txBody>
      </p:sp>
    </p:spTree>
    <p:extLst>
      <p:ext uri="{BB962C8B-B14F-4D97-AF65-F5344CB8AC3E}">
        <p14:creationId xmlns:p14="http://schemas.microsoft.com/office/powerpoint/2010/main" val="118097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4</a:t>
            </a:fld>
            <a:endParaRPr lang="en-US"/>
          </a:p>
        </p:txBody>
      </p:sp>
    </p:spTree>
    <p:extLst>
      <p:ext uri="{BB962C8B-B14F-4D97-AF65-F5344CB8AC3E}">
        <p14:creationId xmlns:p14="http://schemas.microsoft.com/office/powerpoint/2010/main" val="4182284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5</a:t>
            </a:fld>
            <a:endParaRPr lang="en-US"/>
          </a:p>
        </p:txBody>
      </p:sp>
    </p:spTree>
    <p:extLst>
      <p:ext uri="{BB962C8B-B14F-4D97-AF65-F5344CB8AC3E}">
        <p14:creationId xmlns:p14="http://schemas.microsoft.com/office/powerpoint/2010/main" val="418391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6</a:t>
            </a:fld>
            <a:endParaRPr lang="en-US"/>
          </a:p>
        </p:txBody>
      </p:sp>
    </p:spTree>
    <p:extLst>
      <p:ext uri="{BB962C8B-B14F-4D97-AF65-F5344CB8AC3E}">
        <p14:creationId xmlns:p14="http://schemas.microsoft.com/office/powerpoint/2010/main" val="4027313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7</a:t>
            </a:fld>
            <a:endParaRPr lang="en-US"/>
          </a:p>
        </p:txBody>
      </p:sp>
    </p:spTree>
    <p:extLst>
      <p:ext uri="{BB962C8B-B14F-4D97-AF65-F5344CB8AC3E}">
        <p14:creationId xmlns:p14="http://schemas.microsoft.com/office/powerpoint/2010/main" val="584484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8</a:t>
            </a:fld>
            <a:endParaRPr lang="en-US"/>
          </a:p>
        </p:txBody>
      </p:sp>
    </p:spTree>
    <p:extLst>
      <p:ext uri="{BB962C8B-B14F-4D97-AF65-F5344CB8AC3E}">
        <p14:creationId xmlns:p14="http://schemas.microsoft.com/office/powerpoint/2010/main" val="3927189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9</a:t>
            </a:fld>
            <a:endParaRPr lang="en-US"/>
          </a:p>
        </p:txBody>
      </p:sp>
    </p:spTree>
    <p:extLst>
      <p:ext uri="{BB962C8B-B14F-4D97-AF65-F5344CB8AC3E}">
        <p14:creationId xmlns:p14="http://schemas.microsoft.com/office/powerpoint/2010/main" val="2443582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34C94-B050-584A-A843-DB996954582B}" type="slidenum">
              <a:rPr lang="en-US" smtClean="0"/>
              <a:t>10</a:t>
            </a:fld>
            <a:endParaRPr lang="en-US"/>
          </a:p>
        </p:txBody>
      </p:sp>
    </p:spTree>
    <p:extLst>
      <p:ext uri="{BB962C8B-B14F-4D97-AF65-F5344CB8AC3E}">
        <p14:creationId xmlns:p14="http://schemas.microsoft.com/office/powerpoint/2010/main" val="2937175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E4EA7E-1DB2-EC43-8BF6-7C9408FCE687}"/>
              </a:ext>
            </a:extLst>
          </p:cNvPr>
          <p:cNvSpPr txBox="1"/>
          <p:nvPr userDrawn="1"/>
        </p:nvSpPr>
        <p:spPr>
          <a:xfrm>
            <a:off x="11245174" y="6310009"/>
            <a:ext cx="583660" cy="307777"/>
          </a:xfrm>
          <a:prstGeom prst="rect">
            <a:avLst/>
          </a:prstGeom>
          <a:noFill/>
        </p:spPr>
        <p:txBody>
          <a:bodyPr wrap="square" rtlCol="0">
            <a:spAutoFit/>
          </a:bodyPr>
          <a:lstStyle/>
          <a:p>
            <a:pPr algn="r"/>
            <a:fld id="{94000DE4-E59E-D941-A73A-4F15C03D18BA}" type="slidenum">
              <a:rPr lang="en-US" sz="1400" b="0" i="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400" b="0" i="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Placeholder 1">
            <a:extLst>
              <a:ext uri="{FF2B5EF4-FFF2-40B4-BE49-F238E27FC236}">
                <a16:creationId xmlns:a16="http://schemas.microsoft.com/office/drawing/2014/main" id="{A975DF16-5712-5B4F-83C4-2C7B0C150BBC}"/>
              </a:ext>
            </a:extLst>
          </p:cNvPr>
          <p:cNvSpPr>
            <a:spLocks noGrp="1"/>
          </p:cNvSpPr>
          <p:nvPr>
            <p:ph type="title"/>
          </p:nvPr>
        </p:nvSpPr>
        <p:spPr>
          <a:xfrm>
            <a:off x="405727" y="365125"/>
            <a:ext cx="11360359" cy="1325563"/>
          </a:xfrm>
          <a:prstGeom prst="rect">
            <a:avLst/>
          </a:prstGeom>
        </p:spPr>
        <p:txBody>
          <a:bodyPr vert="horz" lIns="91440" tIns="45720" rIns="91440" bIns="45720" rtlCol="0" anchor="ctr">
            <a:normAutofit/>
          </a:bodyPr>
          <a:lstStyle>
            <a:lvl1pPr>
              <a:defRPr sz="6000" b="1"/>
            </a:lvl1pPr>
          </a:lstStyle>
          <a:p>
            <a:r>
              <a:rPr lang="en-US" dirty="0"/>
              <a:t>Click to edit Master title style</a:t>
            </a:r>
          </a:p>
        </p:txBody>
      </p:sp>
      <p:sp>
        <p:nvSpPr>
          <p:cNvPr id="6" name="Content Placeholder 5">
            <a:extLst>
              <a:ext uri="{FF2B5EF4-FFF2-40B4-BE49-F238E27FC236}">
                <a16:creationId xmlns:a16="http://schemas.microsoft.com/office/drawing/2014/main" id="{0409225A-8E8C-C14A-8BB7-A675BDF75A58}"/>
              </a:ext>
            </a:extLst>
          </p:cNvPr>
          <p:cNvSpPr>
            <a:spLocks noGrp="1"/>
          </p:cNvSpPr>
          <p:nvPr>
            <p:ph sz="quarter" idx="10"/>
          </p:nvPr>
        </p:nvSpPr>
        <p:spPr>
          <a:xfrm>
            <a:off x="405726" y="1841770"/>
            <a:ext cx="11360359" cy="4345021"/>
          </a:xfrm>
        </p:spPr>
        <p:txBody>
          <a:bodyPr>
            <a:normAutofit/>
          </a:bodyPr>
          <a:lstStyle>
            <a:lvl1pPr>
              <a:defRPr sz="2000"/>
            </a:lvl1pPr>
            <a:lvl2pPr>
              <a:defRPr sz="1800">
                <a:solidFill>
                  <a:srgbClr val="838383"/>
                </a:solidFill>
              </a:defRPr>
            </a:lvl2pPr>
            <a:lvl3pPr>
              <a:defRPr sz="1600">
                <a:solidFill>
                  <a:srgbClr val="838383"/>
                </a:solidFill>
              </a:defRPr>
            </a:lvl3pPr>
            <a:lvl4pPr>
              <a:defRPr sz="1400">
                <a:solidFill>
                  <a:srgbClr val="838383"/>
                </a:solidFill>
              </a:defRPr>
            </a:lvl4pPr>
            <a:lvl5pPr>
              <a:defRPr sz="1400">
                <a:solidFill>
                  <a:srgbClr val="83838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2422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Section Divider-ORAN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D32416-9F13-42E6-91D3-B1EC2A61DC08}"/>
              </a:ext>
            </a:extLst>
          </p:cNvPr>
          <p:cNvPicPr>
            <a:picLocks noChangeAspect="1"/>
          </p:cNvPicPr>
          <p:nvPr userDrawn="1"/>
        </p:nvPicPr>
        <p:blipFill>
          <a:blip r:embed="rId2"/>
          <a:stretch>
            <a:fillRect/>
          </a:stretch>
        </p:blipFill>
        <p:spPr>
          <a:xfrm>
            <a:off x="694" y="0"/>
            <a:ext cx="12190610" cy="6857998"/>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200" y="232252"/>
            <a:ext cx="6214110" cy="2387600"/>
          </a:xfrm>
        </p:spPr>
        <p:txBody>
          <a:bodyPr lIns="0" anchor="b">
            <a:normAutofit/>
          </a:bodyPr>
          <a:lstStyle>
            <a:lvl1pPr algn="l">
              <a:defRPr sz="44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200" y="2948147"/>
            <a:ext cx="6214110" cy="1655762"/>
          </a:xfrm>
        </p:spPr>
        <p:txBody>
          <a:bodyPr lIns="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2261824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AA5899-5BCF-B446-A5F3-24E28B55DA80}"/>
              </a:ext>
            </a:extLst>
          </p:cNvPr>
          <p:cNvSpPr>
            <a:spLocks noGrp="1"/>
          </p:cNvSpPr>
          <p:nvPr>
            <p:ph type="sldNum" sz="quarter" idx="10"/>
          </p:nvPr>
        </p:nvSpPr>
        <p:spPr/>
        <p:txBody>
          <a:bodyPr/>
          <a:lstStyle/>
          <a:p>
            <a:fld id="{8D16F5AF-E384-F145-8613-F28E65705F97}" type="slidenum">
              <a:rPr lang="en-US" smtClean="0"/>
              <a:t>‹#›</a:t>
            </a:fld>
            <a:endParaRPr lang="en-US"/>
          </a:p>
        </p:txBody>
      </p:sp>
      <p:sp>
        <p:nvSpPr>
          <p:cNvPr id="4" name="Rectangle 3">
            <a:extLst>
              <a:ext uri="{FF2B5EF4-FFF2-40B4-BE49-F238E27FC236}">
                <a16:creationId xmlns:a16="http://schemas.microsoft.com/office/drawing/2014/main" id="{E5050FBA-E366-5946-9789-3C67C925F7EE}"/>
              </a:ext>
            </a:extLst>
          </p:cNvPr>
          <p:cNvSpPr/>
          <p:nvPr userDrawn="1"/>
        </p:nvSpPr>
        <p:spPr>
          <a:xfrm>
            <a:off x="0" y="0"/>
            <a:ext cx="12192000" cy="324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10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0FE3C5-7A63-C540-8945-10FC0F76A541}"/>
              </a:ext>
            </a:extLst>
          </p:cNvPr>
          <p:cNvSpPr/>
          <p:nvPr userDrawn="1"/>
        </p:nvSpPr>
        <p:spPr>
          <a:xfrm>
            <a:off x="0" y="0"/>
            <a:ext cx="3948913" cy="6858000"/>
          </a:xfrm>
          <a:prstGeom prst="rect">
            <a:avLst/>
          </a:prstGeom>
          <a:solidFill>
            <a:srgbClr val="6CC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012C31-4F3B-413A-A98A-486D408D7253}"/>
              </a:ext>
            </a:extLst>
          </p:cNvPr>
          <p:cNvPicPr>
            <a:picLocks noChangeAspect="1"/>
          </p:cNvPicPr>
          <p:nvPr userDrawn="1"/>
        </p:nvPicPr>
        <p:blipFill rotWithShape="1">
          <a:blip r:embed="rId2"/>
          <a:srcRect r="18249"/>
          <a:stretch/>
        </p:blipFill>
        <p:spPr>
          <a:xfrm>
            <a:off x="3782201" y="2"/>
            <a:ext cx="8409800" cy="6857998"/>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200" y="1314093"/>
            <a:ext cx="6214110" cy="2387600"/>
          </a:xfrm>
        </p:spPr>
        <p:txBody>
          <a:bodyPr lIns="0" anchor="b">
            <a:normAutofit/>
          </a:bodyPr>
          <a:lstStyle>
            <a:lvl1pPr algn="l">
              <a:defRPr sz="44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200" y="4029988"/>
            <a:ext cx="6214110" cy="1655762"/>
          </a:xfrm>
        </p:spPr>
        <p:txBody>
          <a:bodyPr lIns="0">
            <a:norm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D81CA080-78C5-4619-8034-58D59B56AA24}"/>
              </a:ext>
            </a:extLst>
          </p:cNvPr>
          <p:cNvSpPr>
            <a:spLocks noGrp="1"/>
          </p:cNvSpPr>
          <p:nvPr>
            <p:ph type="ftr" sz="quarter" idx="11"/>
          </p:nvPr>
        </p:nvSpPr>
        <p:spPr>
          <a:xfrm>
            <a:off x="4518025" y="6356350"/>
            <a:ext cx="315595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[FOOTER TEXT GOES HERE]</a:t>
            </a:r>
            <a:endParaRPr lang="en-US" dirty="0"/>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376212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CEBE15-3FF7-4EE7-9079-3E7D59E6C655}"/>
              </a:ext>
            </a:extLst>
          </p:cNvPr>
          <p:cNvSpPr/>
          <p:nvPr userDrawn="1"/>
        </p:nvSpPr>
        <p:spPr>
          <a:xfrm>
            <a:off x="0" y="0"/>
            <a:ext cx="12192000" cy="6858000"/>
          </a:xfrm>
          <a:prstGeom prst="rect">
            <a:avLst/>
          </a:prstGeom>
          <a:blipFill>
            <a:blip r:embed="rId2"/>
            <a:srcRect/>
            <a:stretch>
              <a:fillRect t="-5" b="-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9BA2213-EC7E-4C07-ABA0-9EB9F8E006B3}"/>
              </a:ext>
            </a:extLst>
          </p:cNvPr>
          <p:cNvSpPr>
            <a:spLocks noGrp="1"/>
          </p:cNvSpPr>
          <p:nvPr>
            <p:ph type="sldNum" sz="quarter" idx="12"/>
          </p:nvPr>
        </p:nvSpPr>
        <p:spPr/>
        <p:txBody>
          <a:bodyPr/>
          <a:lstStyle/>
          <a:p>
            <a:fld id="{13D1C561-8755-4204-8855-F23ADD78FEEF}" type="slidenum">
              <a:rPr lang="en-US" smtClean="0"/>
              <a:t>‹#›</a:t>
            </a:fld>
            <a:endParaRPr lang="en-US"/>
          </a:p>
        </p:txBody>
      </p:sp>
      <p:sp>
        <p:nvSpPr>
          <p:cNvPr id="2" name="Title 1">
            <a:extLst>
              <a:ext uri="{FF2B5EF4-FFF2-40B4-BE49-F238E27FC236}">
                <a16:creationId xmlns:a16="http://schemas.microsoft.com/office/drawing/2014/main" id="{58B5C602-272D-4125-0428-7129FCF9AF4E}"/>
              </a:ext>
            </a:extLst>
          </p:cNvPr>
          <p:cNvSpPr>
            <a:spLocks noGrp="1"/>
          </p:cNvSpPr>
          <p:nvPr>
            <p:ph type="ctrTitle" hasCustomPrompt="1"/>
          </p:nvPr>
        </p:nvSpPr>
        <p:spPr>
          <a:xfrm>
            <a:off x="838200" y="232252"/>
            <a:ext cx="6214110" cy="2387600"/>
          </a:xfrm>
        </p:spPr>
        <p:txBody>
          <a:bodyPr lIns="0" anchor="b">
            <a:normAutofit/>
          </a:bodyPr>
          <a:lstStyle>
            <a:lvl1pPr algn="l">
              <a:defRPr sz="4400" b="1">
                <a:solidFill>
                  <a:schemeClr val="bg1"/>
                </a:solidFill>
              </a:defRPr>
            </a:lvl1pPr>
          </a:lstStyle>
          <a:p>
            <a:r>
              <a:rPr lang="en-US" dirty="0"/>
              <a:t>JNCIS-ENT</a:t>
            </a:r>
          </a:p>
        </p:txBody>
      </p:sp>
      <p:sp>
        <p:nvSpPr>
          <p:cNvPr id="4" name="Subtitle 2">
            <a:extLst>
              <a:ext uri="{FF2B5EF4-FFF2-40B4-BE49-F238E27FC236}">
                <a16:creationId xmlns:a16="http://schemas.microsoft.com/office/drawing/2014/main" id="{F879EAFA-F369-3E55-E070-6F7EEB723D90}"/>
              </a:ext>
            </a:extLst>
          </p:cNvPr>
          <p:cNvSpPr>
            <a:spLocks noGrp="1"/>
          </p:cNvSpPr>
          <p:nvPr>
            <p:ph type="subTitle" idx="1" hasCustomPrompt="1"/>
          </p:nvPr>
        </p:nvSpPr>
        <p:spPr>
          <a:xfrm>
            <a:off x="838200" y="2948147"/>
            <a:ext cx="6214110" cy="1655762"/>
          </a:xfrm>
        </p:spPr>
        <p:txBody>
          <a:bodyPr lIns="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High Availability</a:t>
            </a:r>
          </a:p>
        </p:txBody>
      </p:sp>
    </p:spTree>
    <p:extLst>
      <p:ext uri="{BB962C8B-B14F-4D97-AF65-F5344CB8AC3E}">
        <p14:creationId xmlns:p14="http://schemas.microsoft.com/office/powerpoint/2010/main" val="2824616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YEL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D32416-9F13-42E6-91D3-B1EC2A61DC08}"/>
              </a:ext>
            </a:extLst>
          </p:cNvPr>
          <p:cNvPicPr>
            <a:picLocks noChangeAspect="1"/>
          </p:cNvPicPr>
          <p:nvPr userDrawn="1"/>
        </p:nvPicPr>
        <p:blipFill>
          <a:blip r:embed="rId2"/>
          <a:stretch>
            <a:fillRect/>
          </a:stretch>
        </p:blipFill>
        <p:spPr>
          <a:xfrm>
            <a:off x="694" y="0"/>
            <a:ext cx="12190610" cy="6857998"/>
          </a:xfrm>
          <a:prstGeom prst="rect">
            <a:avLst/>
          </a:prstGeom>
          <a:noFill/>
        </p:spPr>
      </p:pic>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462440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Divider-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D32416-9F13-42E6-91D3-B1EC2A61DC08}"/>
              </a:ext>
            </a:extLst>
          </p:cNvPr>
          <p:cNvPicPr>
            <a:picLocks noChangeAspect="1"/>
          </p:cNvPicPr>
          <p:nvPr userDrawn="1"/>
        </p:nvPicPr>
        <p:blipFill>
          <a:blip r:embed="rId2"/>
          <a:stretch>
            <a:fillRect/>
          </a:stretch>
        </p:blipFill>
        <p:spPr>
          <a:xfrm>
            <a:off x="694" y="0"/>
            <a:ext cx="12190610" cy="6857997"/>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200" y="232252"/>
            <a:ext cx="6214110" cy="2387600"/>
          </a:xfrm>
        </p:spPr>
        <p:txBody>
          <a:bodyPr lIns="0" anchor="b">
            <a:normAutofit/>
          </a:bodyPr>
          <a:lstStyle>
            <a:lvl1pPr algn="l">
              <a:defRPr sz="44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200" y="2948147"/>
            <a:ext cx="6214110" cy="1655762"/>
          </a:xfrm>
        </p:spPr>
        <p:txBody>
          <a:bodyPr lIns="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970889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losing-About U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012C31-4F3B-413A-A98A-486D408D7253}"/>
              </a:ext>
            </a:extLst>
          </p:cNvPr>
          <p:cNvPicPr>
            <a:picLocks noChangeAspect="1"/>
          </p:cNvPicPr>
          <p:nvPr userDrawn="1"/>
        </p:nvPicPr>
        <p:blipFill>
          <a:blip r:embed="rId2"/>
          <a:stretch>
            <a:fillRect/>
          </a:stretch>
        </p:blipFill>
        <p:spPr>
          <a:xfrm>
            <a:off x="694" y="0"/>
            <a:ext cx="12190610" cy="6857998"/>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199" y="415439"/>
            <a:ext cx="6619875" cy="590931"/>
          </a:xfrm>
        </p:spPr>
        <p:txBody>
          <a:bodyPr wrap="square" lIns="0" anchor="t" anchorCtr="0">
            <a:spAutoFit/>
          </a:bodyPr>
          <a:lstStyle>
            <a:lvl1pPr algn="l">
              <a:defRPr sz="3600" b="1">
                <a:solidFill>
                  <a:schemeClr val="bg1"/>
                </a:solidFill>
              </a:defRPr>
            </a:lvl1pPr>
          </a:lstStyle>
          <a:p>
            <a:r>
              <a:rPr lang="en-US" dirty="0"/>
              <a:t>Click to edit Master title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199" y="1321841"/>
            <a:ext cx="6619875" cy="397032"/>
          </a:xfrm>
        </p:spPr>
        <p:txBody>
          <a:bodyPr wrap="square" lIns="0">
            <a:sp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D81CA080-78C5-4619-8034-58D59B56AA24}"/>
              </a:ext>
            </a:extLst>
          </p:cNvPr>
          <p:cNvSpPr>
            <a:spLocks noGrp="1"/>
          </p:cNvSpPr>
          <p:nvPr>
            <p:ph type="ftr" sz="quarter" idx="11"/>
          </p:nvPr>
        </p:nvSpPr>
        <p:spPr>
          <a:xfrm>
            <a:off x="4518025" y="6356350"/>
            <a:ext cx="315595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[FOOTER TEXT GOES HERE]</a:t>
            </a:r>
            <a:endParaRPr lang="en-US" dirty="0"/>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1218024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6_Title Slid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2E7FE-C0CB-8A49-BB89-B8B0F4AE6B09}"/>
              </a:ext>
            </a:extLst>
          </p:cNvPr>
          <p:cNvSpPr/>
          <p:nvPr userDrawn="1"/>
        </p:nvSpPr>
        <p:spPr>
          <a:xfrm>
            <a:off x="0" y="0"/>
            <a:ext cx="2055377" cy="6846725"/>
          </a:xfrm>
          <a:prstGeom prst="rect">
            <a:avLst/>
          </a:prstGeom>
          <a:solidFill>
            <a:srgbClr val="00B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012C31-4F3B-413A-A98A-486D408D7253}"/>
              </a:ext>
            </a:extLst>
          </p:cNvPr>
          <p:cNvPicPr>
            <a:picLocks noChangeAspect="1"/>
          </p:cNvPicPr>
          <p:nvPr userDrawn="1"/>
        </p:nvPicPr>
        <p:blipFill rotWithShape="1">
          <a:blip r:embed="rId2"/>
          <a:srcRect l="-37" t="7433" r="37" b="2066"/>
          <a:stretch/>
        </p:blipFill>
        <p:spPr>
          <a:xfrm>
            <a:off x="1905005" y="8092"/>
            <a:ext cx="10286995" cy="6846725"/>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200" y="1314093"/>
            <a:ext cx="6214110" cy="2387600"/>
          </a:xfrm>
        </p:spPr>
        <p:txBody>
          <a:bodyPr lIns="0" anchor="b">
            <a:normAutofit/>
          </a:bodyPr>
          <a:lstStyle>
            <a:lvl1pPr algn="l">
              <a:defRPr sz="44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200" y="4029988"/>
            <a:ext cx="6214110" cy="1655762"/>
          </a:xfrm>
        </p:spPr>
        <p:txBody>
          <a:bodyPr lIns="0">
            <a:norm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
        <p:nvSpPr>
          <p:cNvPr id="10" name="Rectangle 9">
            <a:extLst>
              <a:ext uri="{FF2B5EF4-FFF2-40B4-BE49-F238E27FC236}">
                <a16:creationId xmlns:a16="http://schemas.microsoft.com/office/drawing/2014/main" id="{E95842EC-47B6-134C-A69F-A19DDE80BCBF}"/>
              </a:ext>
            </a:extLst>
          </p:cNvPr>
          <p:cNvSpPr/>
          <p:nvPr userDrawn="1"/>
        </p:nvSpPr>
        <p:spPr>
          <a:xfrm>
            <a:off x="1865888" y="3183"/>
            <a:ext cx="10326112" cy="255761"/>
          </a:xfrm>
          <a:prstGeom prst="rect">
            <a:avLst/>
          </a:prstGeom>
          <a:solidFill>
            <a:srgbClr val="00B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34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Section Divider-YELL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F31C49-C0D7-204F-8E26-925085D346BF}"/>
              </a:ext>
            </a:extLst>
          </p:cNvPr>
          <p:cNvSpPr/>
          <p:nvPr userDrawn="1"/>
        </p:nvSpPr>
        <p:spPr>
          <a:xfrm>
            <a:off x="0" y="0"/>
            <a:ext cx="2905041" cy="6857998"/>
          </a:xfrm>
          <a:prstGeom prst="rect">
            <a:avLst/>
          </a:prstGeom>
          <a:solidFill>
            <a:srgbClr val="A13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9D32416-9F13-42E6-91D3-B1EC2A61DC08}"/>
              </a:ext>
            </a:extLst>
          </p:cNvPr>
          <p:cNvPicPr>
            <a:picLocks noChangeAspect="1"/>
          </p:cNvPicPr>
          <p:nvPr userDrawn="1"/>
        </p:nvPicPr>
        <p:blipFill rotWithShape="1">
          <a:blip r:embed="rId2"/>
          <a:srcRect l="1563" t="7127" r="13759"/>
          <a:stretch/>
        </p:blipFill>
        <p:spPr>
          <a:xfrm>
            <a:off x="2827360" y="0"/>
            <a:ext cx="9364640" cy="6858000"/>
          </a:xfrm>
          <a:prstGeom prst="rect">
            <a:avLst/>
          </a:prstGeom>
        </p:spPr>
      </p:pic>
      <p:sp>
        <p:nvSpPr>
          <p:cNvPr id="2" name="Title 1">
            <a:extLst>
              <a:ext uri="{FF2B5EF4-FFF2-40B4-BE49-F238E27FC236}">
                <a16:creationId xmlns:a16="http://schemas.microsoft.com/office/drawing/2014/main" id="{B5B4779F-805D-4DF3-8CF8-21A5F2CBB8FE}"/>
              </a:ext>
            </a:extLst>
          </p:cNvPr>
          <p:cNvSpPr>
            <a:spLocks noGrp="1"/>
          </p:cNvSpPr>
          <p:nvPr>
            <p:ph type="ctrTitle"/>
          </p:nvPr>
        </p:nvSpPr>
        <p:spPr>
          <a:xfrm>
            <a:off x="838200" y="232252"/>
            <a:ext cx="6214110" cy="2387600"/>
          </a:xfrm>
        </p:spPr>
        <p:txBody>
          <a:bodyPr lIns="0" anchor="b">
            <a:normAutofit/>
          </a:bodyPr>
          <a:lstStyle>
            <a:lvl1pPr algn="l">
              <a:defRPr sz="44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B6FEB45-A232-4BC4-B6A4-72045F0E3D81}"/>
              </a:ext>
            </a:extLst>
          </p:cNvPr>
          <p:cNvSpPr>
            <a:spLocks noGrp="1"/>
          </p:cNvSpPr>
          <p:nvPr>
            <p:ph type="subTitle" idx="1"/>
          </p:nvPr>
        </p:nvSpPr>
        <p:spPr>
          <a:xfrm>
            <a:off x="838200" y="2948147"/>
            <a:ext cx="6214110" cy="1655762"/>
          </a:xfrm>
        </p:spPr>
        <p:txBody>
          <a:bodyPr lIns="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a:extLst>
              <a:ext uri="{FF2B5EF4-FFF2-40B4-BE49-F238E27FC236}">
                <a16:creationId xmlns:a16="http://schemas.microsoft.com/office/drawing/2014/main" id="{5872517C-35F3-43E5-8C11-BABA4170C7F0}"/>
              </a:ext>
            </a:extLst>
          </p:cNvPr>
          <p:cNvSpPr>
            <a:spLocks noGrp="1"/>
          </p:cNvSpPr>
          <p:nvPr>
            <p:ph type="sldNum" sz="quarter" idx="12"/>
          </p:nvPr>
        </p:nvSpPr>
        <p:spPr/>
        <p:txBody>
          <a:bodyPr/>
          <a:lstStyle>
            <a:lvl1pPr>
              <a:defRPr>
                <a:solidFill>
                  <a:schemeClr val="bg1"/>
                </a:solidFill>
              </a:defRPr>
            </a:lvl1pPr>
          </a:lstStyle>
          <a:p>
            <a:fld id="{13D1C561-8755-4204-8855-F23ADD78FEEF}" type="slidenum">
              <a:rPr lang="en-US" smtClean="0"/>
              <a:pPr/>
              <a:t>‹#›</a:t>
            </a:fld>
            <a:endParaRPr lang="en-US"/>
          </a:p>
        </p:txBody>
      </p:sp>
    </p:spTree>
    <p:extLst>
      <p:ext uri="{BB962C8B-B14F-4D97-AF65-F5344CB8AC3E}">
        <p14:creationId xmlns:p14="http://schemas.microsoft.com/office/powerpoint/2010/main" val="70090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A9F179-20F8-A64C-9AF4-48C4EC39F055}"/>
              </a:ext>
            </a:extLst>
          </p:cNvPr>
          <p:cNvSpPr>
            <a:spLocks noGrp="1"/>
          </p:cNvSpPr>
          <p:nvPr>
            <p:ph type="title"/>
          </p:nvPr>
        </p:nvSpPr>
        <p:spPr>
          <a:xfrm>
            <a:off x="405727" y="365125"/>
            <a:ext cx="11360359"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97AB2A6-A7B6-E342-912C-107D9BB818B3}"/>
              </a:ext>
            </a:extLst>
          </p:cNvPr>
          <p:cNvSpPr>
            <a:spLocks noGrp="1"/>
          </p:cNvSpPr>
          <p:nvPr>
            <p:ph type="body" idx="1"/>
          </p:nvPr>
        </p:nvSpPr>
        <p:spPr>
          <a:xfrm>
            <a:off x="405727" y="1825625"/>
            <a:ext cx="1136036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35BE687-0F05-F848-8D8D-351C6D44A0FE}"/>
              </a:ext>
            </a:extLst>
          </p:cNvPr>
          <p:cNvSpPr>
            <a:spLocks noGrp="1"/>
          </p:cNvSpPr>
          <p:nvPr>
            <p:ph type="sldNum" sz="quarter" idx="4"/>
          </p:nvPr>
        </p:nvSpPr>
        <p:spPr>
          <a:xfrm>
            <a:off x="8610600" y="6310312"/>
            <a:ext cx="3155486"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D16F5AF-E384-F145-8613-F28E65705F97}" type="slidenum">
              <a:rPr lang="en-US" smtClean="0"/>
              <a:t>‹#›</a:t>
            </a:fld>
            <a:endParaRPr lang="en-US"/>
          </a:p>
        </p:txBody>
      </p:sp>
      <p:sp>
        <p:nvSpPr>
          <p:cNvPr id="9" name="Rectangle 8">
            <a:extLst>
              <a:ext uri="{FF2B5EF4-FFF2-40B4-BE49-F238E27FC236}">
                <a16:creationId xmlns:a16="http://schemas.microsoft.com/office/drawing/2014/main" id="{9551438D-2267-B84B-B0A9-82777966F6E8}"/>
              </a:ext>
            </a:extLst>
          </p:cNvPr>
          <p:cNvSpPr/>
          <p:nvPr/>
        </p:nvSpPr>
        <p:spPr>
          <a:xfrm>
            <a:off x="0" y="0"/>
            <a:ext cx="12192000" cy="181669"/>
          </a:xfrm>
          <a:prstGeom prst="rect">
            <a:avLst/>
          </a:prstGeom>
          <a:solidFill>
            <a:srgbClr val="005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43643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8" r:id="rId3"/>
    <p:sldLayoutId id="2147483679" r:id="rId4"/>
    <p:sldLayoutId id="2147483680" r:id="rId5"/>
    <p:sldLayoutId id="2147483676" r:id="rId6"/>
    <p:sldLayoutId id="2147483672" r:id="rId7"/>
    <p:sldLayoutId id="2147483673" r:id="rId8"/>
    <p:sldLayoutId id="2147483674" r:id="rId9"/>
    <p:sldLayoutId id="2147483675" r:id="rId10"/>
  </p:sldLayoutIdLst>
  <p:hf hdr="0" ftr="0" dt="0"/>
  <p:txStyles>
    <p:titleStyle>
      <a:lvl1pPr algn="l" defTabSz="914400" rtl="0" eaLnBrk="1" latinLnBrk="0" hangingPunct="1">
        <a:lnSpc>
          <a:spcPct val="90000"/>
        </a:lnSpc>
        <a:spcBef>
          <a:spcPct val="0"/>
        </a:spcBef>
        <a:buNone/>
        <a:defRPr sz="4400" kern="1200">
          <a:solidFill>
            <a:srgbClr val="015A7C"/>
          </a:solidFill>
          <a:latin typeface="Roboto Slab" pitchFamily="2" charset="0"/>
          <a:ea typeface="Roboto Slab"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rgbClr val="3437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92929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92929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2929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292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150DC9-A2D7-DCB0-82F5-C53FE9D95783}"/>
              </a:ext>
            </a:extLst>
          </p:cNvPr>
          <p:cNvSpPr>
            <a:spLocks noGrp="1"/>
          </p:cNvSpPr>
          <p:nvPr>
            <p:ph type="sldNum" sz="quarter" idx="12"/>
          </p:nvPr>
        </p:nvSpPr>
        <p:spPr/>
        <p:txBody>
          <a:bodyPr/>
          <a:lstStyle/>
          <a:p>
            <a:fld id="{13D1C561-8755-4204-8855-F23ADD78FEEF}" type="slidenum">
              <a:rPr lang="en-US" smtClean="0"/>
              <a:t>1</a:t>
            </a:fld>
            <a:endParaRPr lang="en-US"/>
          </a:p>
        </p:txBody>
      </p:sp>
      <p:sp>
        <p:nvSpPr>
          <p:cNvPr id="3" name="Title 2">
            <a:extLst>
              <a:ext uri="{FF2B5EF4-FFF2-40B4-BE49-F238E27FC236}">
                <a16:creationId xmlns:a16="http://schemas.microsoft.com/office/drawing/2014/main" id="{5638B51F-6070-D660-4DE4-E8D17DFCA159}"/>
              </a:ext>
            </a:extLst>
          </p:cNvPr>
          <p:cNvSpPr>
            <a:spLocks noGrp="1"/>
          </p:cNvSpPr>
          <p:nvPr>
            <p:ph type="ctrTitle"/>
          </p:nvPr>
        </p:nvSpPr>
        <p:spPr/>
        <p:txBody>
          <a:bodyPr/>
          <a:lstStyle/>
          <a:p>
            <a:r>
              <a:rPr lang="en-US" dirty="0"/>
              <a:t>JNCIS-ENT</a:t>
            </a:r>
          </a:p>
        </p:txBody>
      </p:sp>
      <p:sp>
        <p:nvSpPr>
          <p:cNvPr id="4" name="Subtitle 3">
            <a:extLst>
              <a:ext uri="{FF2B5EF4-FFF2-40B4-BE49-F238E27FC236}">
                <a16:creationId xmlns:a16="http://schemas.microsoft.com/office/drawing/2014/main" id="{81FD9AC6-973F-ADC3-EAC3-2677599704BF}"/>
              </a:ext>
            </a:extLst>
          </p:cNvPr>
          <p:cNvSpPr>
            <a:spLocks noGrp="1"/>
          </p:cNvSpPr>
          <p:nvPr>
            <p:ph type="subTitle" idx="1"/>
          </p:nvPr>
        </p:nvSpPr>
        <p:spPr/>
        <p:txBody>
          <a:bodyPr/>
          <a:lstStyle/>
          <a:p>
            <a:r>
              <a:rPr lang="en-US" dirty="0"/>
              <a:t>High Availability (HA)</a:t>
            </a:r>
          </a:p>
        </p:txBody>
      </p:sp>
    </p:spTree>
    <p:extLst>
      <p:ext uri="{BB962C8B-B14F-4D97-AF65-F5344CB8AC3E}">
        <p14:creationId xmlns:p14="http://schemas.microsoft.com/office/powerpoint/2010/main" val="1765778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Virtual Chassis Traffic Flow</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8" y="1458635"/>
            <a:ext cx="10449506" cy="1325563"/>
          </a:xfrm>
        </p:spPr>
        <p:txBody>
          <a:bodyPr>
            <a:normAutofit/>
          </a:bodyPr>
          <a:lstStyle/>
          <a:p>
            <a:r>
              <a:rPr lang="en-US" sz="1800" dirty="0"/>
              <a:t>When a VC is formed, each switch in the VC creates a shortest-path map</a:t>
            </a:r>
          </a:p>
          <a:p>
            <a:pPr lvl="1"/>
            <a:r>
              <a:rPr lang="en-US" sz="1600" dirty="0"/>
              <a:t>Based on bandwidth of VCPs and hop count</a:t>
            </a:r>
          </a:p>
          <a:p>
            <a:r>
              <a:rPr lang="en-US" sz="1800" dirty="0"/>
              <a:t>Packets will always take the shortest path through the VC links to the destination</a:t>
            </a:r>
            <a:endParaRPr lang="en-US" sz="1400" dirty="0"/>
          </a:p>
        </p:txBody>
      </p:sp>
      <p:sp>
        <p:nvSpPr>
          <p:cNvPr id="4" name="Rectangle 3">
            <a:extLst>
              <a:ext uri="{FF2B5EF4-FFF2-40B4-BE49-F238E27FC236}">
                <a16:creationId xmlns:a16="http://schemas.microsoft.com/office/drawing/2014/main" id="{59811E7F-D70B-B309-B91F-0205D0299FDB}"/>
              </a:ext>
            </a:extLst>
          </p:cNvPr>
          <p:cNvSpPr/>
          <p:nvPr/>
        </p:nvSpPr>
        <p:spPr>
          <a:xfrm>
            <a:off x="2567103" y="3475914"/>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PG0123456789</a:t>
            </a:r>
            <a:endParaRPr lang="en-US" sz="1400" dirty="0"/>
          </a:p>
        </p:txBody>
      </p:sp>
      <p:sp>
        <p:nvSpPr>
          <p:cNvPr id="5" name="Rectangle 4">
            <a:extLst>
              <a:ext uri="{FF2B5EF4-FFF2-40B4-BE49-F238E27FC236}">
                <a16:creationId xmlns:a16="http://schemas.microsoft.com/office/drawing/2014/main" id="{30CC6BA3-4863-8461-99E9-3BAF72551674}"/>
              </a:ext>
            </a:extLst>
          </p:cNvPr>
          <p:cNvSpPr/>
          <p:nvPr/>
        </p:nvSpPr>
        <p:spPr>
          <a:xfrm>
            <a:off x="2567103" y="3771744"/>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PG0293847561</a:t>
            </a:r>
            <a:endParaRPr lang="en-US" dirty="0"/>
          </a:p>
        </p:txBody>
      </p:sp>
      <p:sp>
        <p:nvSpPr>
          <p:cNvPr id="6" name="Rectangle 5">
            <a:extLst>
              <a:ext uri="{FF2B5EF4-FFF2-40B4-BE49-F238E27FC236}">
                <a16:creationId xmlns:a16="http://schemas.microsoft.com/office/drawing/2014/main" id="{F68B8271-0E16-477A-BA42-F545B9FAE345}"/>
              </a:ext>
            </a:extLst>
          </p:cNvPr>
          <p:cNvSpPr/>
          <p:nvPr/>
        </p:nvSpPr>
        <p:spPr>
          <a:xfrm>
            <a:off x="2567103" y="4075034"/>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PG1324576890</a:t>
            </a:r>
            <a:endParaRPr lang="en-US" dirty="0"/>
          </a:p>
        </p:txBody>
      </p:sp>
      <p:sp>
        <p:nvSpPr>
          <p:cNvPr id="7" name="Rectangle 6">
            <a:extLst>
              <a:ext uri="{FF2B5EF4-FFF2-40B4-BE49-F238E27FC236}">
                <a16:creationId xmlns:a16="http://schemas.microsoft.com/office/drawing/2014/main" id="{FFA649F5-7DD9-32D4-C39F-C61EF38AC8CF}"/>
              </a:ext>
            </a:extLst>
          </p:cNvPr>
          <p:cNvSpPr/>
          <p:nvPr/>
        </p:nvSpPr>
        <p:spPr>
          <a:xfrm>
            <a:off x="2567103" y="4387894"/>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PG9786352410</a:t>
            </a:r>
          </a:p>
        </p:txBody>
      </p:sp>
      <p:sp>
        <p:nvSpPr>
          <p:cNvPr id="9" name="Arc 8">
            <a:extLst>
              <a:ext uri="{FF2B5EF4-FFF2-40B4-BE49-F238E27FC236}">
                <a16:creationId xmlns:a16="http://schemas.microsoft.com/office/drawing/2014/main" id="{F73B2304-DC3C-29F8-31B9-015A39A924FB}"/>
              </a:ext>
            </a:extLst>
          </p:cNvPr>
          <p:cNvSpPr/>
          <p:nvPr/>
        </p:nvSpPr>
        <p:spPr>
          <a:xfrm rot="15547320">
            <a:off x="2201003" y="3424022"/>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034327E6-94E9-C816-DEE0-908EABE5C861}"/>
              </a:ext>
            </a:extLst>
          </p:cNvPr>
          <p:cNvSpPr/>
          <p:nvPr/>
        </p:nvSpPr>
        <p:spPr>
          <a:xfrm rot="15547320">
            <a:off x="2449471" y="3621445"/>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799B8ED9-C061-25DE-60D6-42B2244C976D}"/>
              </a:ext>
            </a:extLst>
          </p:cNvPr>
          <p:cNvSpPr/>
          <p:nvPr/>
        </p:nvSpPr>
        <p:spPr>
          <a:xfrm rot="15547320">
            <a:off x="2449470" y="3888163"/>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451821C0-652A-1BA9-4FD6-C04C5D6EFF7A}"/>
              </a:ext>
            </a:extLst>
          </p:cNvPr>
          <p:cNvSpPr/>
          <p:nvPr/>
        </p:nvSpPr>
        <p:spPr>
          <a:xfrm rot="15547320">
            <a:off x="2435588" y="4193666"/>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1A91B34-D791-9FDE-2C50-BBD395738465}"/>
              </a:ext>
            </a:extLst>
          </p:cNvPr>
          <p:cNvSpPr txBox="1"/>
          <p:nvPr/>
        </p:nvSpPr>
        <p:spPr>
          <a:xfrm>
            <a:off x="4434003" y="3436225"/>
            <a:ext cx="1661997" cy="307777"/>
          </a:xfrm>
          <a:prstGeom prst="rect">
            <a:avLst/>
          </a:prstGeom>
          <a:noFill/>
        </p:spPr>
        <p:txBody>
          <a:bodyPr wrap="square" rtlCol="0">
            <a:spAutoFit/>
          </a:bodyPr>
          <a:lstStyle/>
          <a:p>
            <a:r>
              <a:rPr lang="en-US" sz="1400" dirty="0"/>
              <a:t>{0} routing-engine</a:t>
            </a:r>
          </a:p>
        </p:txBody>
      </p:sp>
      <p:sp>
        <p:nvSpPr>
          <p:cNvPr id="14" name="TextBox 13">
            <a:extLst>
              <a:ext uri="{FF2B5EF4-FFF2-40B4-BE49-F238E27FC236}">
                <a16:creationId xmlns:a16="http://schemas.microsoft.com/office/drawing/2014/main" id="{E3002D09-954A-84E8-99B8-7F4104FCA9E9}"/>
              </a:ext>
            </a:extLst>
          </p:cNvPr>
          <p:cNvSpPr txBox="1"/>
          <p:nvPr/>
        </p:nvSpPr>
        <p:spPr>
          <a:xfrm>
            <a:off x="4434003" y="3734498"/>
            <a:ext cx="1661997" cy="307777"/>
          </a:xfrm>
          <a:prstGeom prst="rect">
            <a:avLst/>
          </a:prstGeom>
          <a:noFill/>
        </p:spPr>
        <p:txBody>
          <a:bodyPr wrap="square" rtlCol="0">
            <a:spAutoFit/>
          </a:bodyPr>
          <a:lstStyle/>
          <a:p>
            <a:r>
              <a:rPr lang="en-US" sz="1400" dirty="0"/>
              <a:t>{1} routing-engine</a:t>
            </a:r>
          </a:p>
        </p:txBody>
      </p:sp>
      <p:sp>
        <p:nvSpPr>
          <p:cNvPr id="15" name="TextBox 14">
            <a:extLst>
              <a:ext uri="{FF2B5EF4-FFF2-40B4-BE49-F238E27FC236}">
                <a16:creationId xmlns:a16="http://schemas.microsoft.com/office/drawing/2014/main" id="{56AAE4E2-50BB-50FE-504F-97D949C10233}"/>
              </a:ext>
            </a:extLst>
          </p:cNvPr>
          <p:cNvSpPr txBox="1"/>
          <p:nvPr/>
        </p:nvSpPr>
        <p:spPr>
          <a:xfrm>
            <a:off x="4434003" y="4039494"/>
            <a:ext cx="1661997" cy="307777"/>
          </a:xfrm>
          <a:prstGeom prst="rect">
            <a:avLst/>
          </a:prstGeom>
          <a:noFill/>
        </p:spPr>
        <p:txBody>
          <a:bodyPr wrap="square" rtlCol="0">
            <a:spAutoFit/>
          </a:bodyPr>
          <a:lstStyle/>
          <a:p>
            <a:r>
              <a:rPr lang="en-US" sz="1400" dirty="0"/>
              <a:t>{2} line-card</a:t>
            </a:r>
          </a:p>
        </p:txBody>
      </p:sp>
      <p:sp>
        <p:nvSpPr>
          <p:cNvPr id="16" name="TextBox 15">
            <a:extLst>
              <a:ext uri="{FF2B5EF4-FFF2-40B4-BE49-F238E27FC236}">
                <a16:creationId xmlns:a16="http://schemas.microsoft.com/office/drawing/2014/main" id="{4629B89B-30C5-58C9-EF46-5EB503DFE119}"/>
              </a:ext>
            </a:extLst>
          </p:cNvPr>
          <p:cNvSpPr txBox="1"/>
          <p:nvPr/>
        </p:nvSpPr>
        <p:spPr>
          <a:xfrm>
            <a:off x="4434003" y="4354650"/>
            <a:ext cx="1661997" cy="307777"/>
          </a:xfrm>
          <a:prstGeom prst="rect">
            <a:avLst/>
          </a:prstGeom>
          <a:noFill/>
        </p:spPr>
        <p:txBody>
          <a:bodyPr wrap="square" rtlCol="0">
            <a:spAutoFit/>
          </a:bodyPr>
          <a:lstStyle/>
          <a:p>
            <a:r>
              <a:rPr lang="en-US" sz="1400" dirty="0"/>
              <a:t>{3} line-card</a:t>
            </a:r>
          </a:p>
        </p:txBody>
      </p:sp>
      <p:cxnSp>
        <p:nvCxnSpPr>
          <p:cNvPr id="18" name="Straight Arrow Connector 17">
            <a:extLst>
              <a:ext uri="{FF2B5EF4-FFF2-40B4-BE49-F238E27FC236}">
                <a16:creationId xmlns:a16="http://schemas.microsoft.com/office/drawing/2014/main" id="{A9B5CBB7-2A3C-1A2B-DF79-64F3D0128A36}"/>
              </a:ext>
            </a:extLst>
          </p:cNvPr>
          <p:cNvCxnSpPr/>
          <p:nvPr/>
        </p:nvCxnSpPr>
        <p:spPr>
          <a:xfrm>
            <a:off x="1181100" y="4562588"/>
            <a:ext cx="1373303" cy="10939"/>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2F6883-0891-824D-4FD2-6686C494B9CC}"/>
              </a:ext>
            </a:extLst>
          </p:cNvPr>
          <p:cNvCxnSpPr>
            <a:cxnSpLocks/>
          </p:cNvCxnSpPr>
          <p:nvPr/>
        </p:nvCxnSpPr>
        <p:spPr>
          <a:xfrm>
            <a:off x="4434003" y="4303634"/>
            <a:ext cx="1490396"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49F11D-417A-0778-4B40-F7A815429FD8}"/>
              </a:ext>
            </a:extLst>
          </p:cNvPr>
          <p:cNvSpPr txBox="1"/>
          <p:nvPr/>
        </p:nvSpPr>
        <p:spPr>
          <a:xfrm>
            <a:off x="962774" y="4247162"/>
            <a:ext cx="840486" cy="369332"/>
          </a:xfrm>
          <a:prstGeom prst="rect">
            <a:avLst/>
          </a:prstGeom>
          <a:noFill/>
        </p:spPr>
        <p:txBody>
          <a:bodyPr wrap="none" rtlCol="0">
            <a:spAutoFit/>
          </a:bodyPr>
          <a:lstStyle/>
          <a:p>
            <a:r>
              <a:rPr lang="en-US" dirty="0"/>
              <a:t>ingress</a:t>
            </a:r>
          </a:p>
        </p:txBody>
      </p:sp>
      <p:sp>
        <p:nvSpPr>
          <p:cNvPr id="22" name="TextBox 21">
            <a:extLst>
              <a:ext uri="{FF2B5EF4-FFF2-40B4-BE49-F238E27FC236}">
                <a16:creationId xmlns:a16="http://schemas.microsoft.com/office/drawing/2014/main" id="{E8D9B49D-5C04-2C07-1C1D-CF07FC9F11BF}"/>
              </a:ext>
            </a:extLst>
          </p:cNvPr>
          <p:cNvSpPr txBox="1"/>
          <p:nvPr/>
        </p:nvSpPr>
        <p:spPr>
          <a:xfrm>
            <a:off x="5757372" y="3981629"/>
            <a:ext cx="781176" cy="369332"/>
          </a:xfrm>
          <a:prstGeom prst="rect">
            <a:avLst/>
          </a:prstGeom>
          <a:noFill/>
        </p:spPr>
        <p:txBody>
          <a:bodyPr wrap="none" rtlCol="0">
            <a:spAutoFit/>
          </a:bodyPr>
          <a:lstStyle/>
          <a:p>
            <a:r>
              <a:rPr lang="en-US" dirty="0"/>
              <a:t>egress</a:t>
            </a:r>
          </a:p>
        </p:txBody>
      </p:sp>
    </p:spTree>
    <p:extLst>
      <p:ext uri="{BB962C8B-B14F-4D97-AF65-F5344CB8AC3E}">
        <p14:creationId xmlns:p14="http://schemas.microsoft.com/office/powerpoint/2010/main" val="229382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C1B5B9-01D7-BB48-8947-D12C18194C11}"/>
              </a:ext>
            </a:extLst>
          </p:cNvPr>
          <p:cNvSpPr/>
          <p:nvPr/>
        </p:nvSpPr>
        <p:spPr>
          <a:xfrm>
            <a:off x="0" y="3448685"/>
            <a:ext cx="12192000" cy="110247"/>
          </a:xfrm>
          <a:prstGeom prst="rect">
            <a:avLst/>
          </a:prstGeom>
          <a:solidFill>
            <a:srgbClr val="009A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EC3C17-94E3-EA47-8FF7-22232238AF61}"/>
              </a:ext>
            </a:extLst>
          </p:cNvPr>
          <p:cNvSpPr txBox="1"/>
          <p:nvPr/>
        </p:nvSpPr>
        <p:spPr>
          <a:xfrm>
            <a:off x="2812913" y="3715846"/>
            <a:ext cx="8199054" cy="461665"/>
          </a:xfrm>
          <a:prstGeom prst="rect">
            <a:avLst/>
          </a:prstGeom>
          <a:noFill/>
        </p:spPr>
        <p:txBody>
          <a:bodyPr wrap="square" rtlCol="0">
            <a:spAutoFit/>
          </a:bodyPr>
          <a:lstStyle/>
          <a:p>
            <a:r>
              <a:rPr lang="en-US" sz="2400" dirty="0">
                <a:solidFill>
                  <a:schemeClr val="tx2"/>
                </a:solidFill>
                <a:latin typeface="Open Sans" panose="020B0606030504020204" pitchFamily="34" charset="0"/>
                <a:ea typeface="Open Sans" panose="020B0606030504020204" pitchFamily="34" charset="0"/>
                <a:cs typeface="Open Sans" panose="020B0606030504020204" pitchFamily="34" charset="0"/>
              </a:rPr>
              <a:t>Modular highly available hardware</a:t>
            </a:r>
          </a:p>
        </p:txBody>
      </p:sp>
      <p:sp>
        <p:nvSpPr>
          <p:cNvPr id="6" name="Rectangle 5">
            <a:extLst>
              <a:ext uri="{FF2B5EF4-FFF2-40B4-BE49-F238E27FC236}">
                <a16:creationId xmlns:a16="http://schemas.microsoft.com/office/drawing/2014/main" id="{97A32C12-4B0D-2F4B-8A35-F4F47BAB4D03}"/>
              </a:ext>
            </a:extLst>
          </p:cNvPr>
          <p:cNvSpPr/>
          <p:nvPr/>
        </p:nvSpPr>
        <p:spPr>
          <a:xfrm>
            <a:off x="0" y="-17090"/>
            <a:ext cx="12192000" cy="61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338D507-3451-954E-A9EC-0EB6DFFE9EB7}"/>
              </a:ext>
            </a:extLst>
          </p:cNvPr>
          <p:cNvSpPr/>
          <p:nvPr/>
        </p:nvSpPr>
        <p:spPr>
          <a:xfrm>
            <a:off x="401262" y="2482270"/>
            <a:ext cx="1985297" cy="1985297"/>
          </a:xfrm>
          <a:prstGeom prst="ellipse">
            <a:avLst/>
          </a:prstGeom>
          <a:solidFill>
            <a:srgbClr val="009A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B179AA-C775-B743-89F9-9CEED84C7A53}"/>
              </a:ext>
            </a:extLst>
          </p:cNvPr>
          <p:cNvSpPr/>
          <p:nvPr/>
        </p:nvSpPr>
        <p:spPr>
          <a:xfrm>
            <a:off x="403036" y="2813199"/>
            <a:ext cx="1983523" cy="1323439"/>
          </a:xfrm>
          <a:prstGeom prst="rect">
            <a:avLst/>
          </a:prstGeom>
        </p:spPr>
        <p:txBody>
          <a:bodyPr wrap="square">
            <a:spAutoFit/>
          </a:bodyPr>
          <a:lstStyle/>
          <a:p>
            <a:pPr algn="ctr"/>
            <a:r>
              <a:rPr lang="en-US" sz="8000" b="1" cap="all" dirty="0">
                <a:solidFill>
                  <a:schemeClr val="bg1"/>
                </a:solidFill>
                <a:latin typeface="Roboto Slab" pitchFamily="2" charset="0"/>
                <a:ea typeface="Roboto Slab" pitchFamily="2" charset="0"/>
                <a:cs typeface="Open Sans Semibold" panose="020B0606030504020204" pitchFamily="34" charset="0"/>
              </a:rPr>
              <a:t>4</a:t>
            </a:r>
          </a:p>
        </p:txBody>
      </p:sp>
      <p:sp>
        <p:nvSpPr>
          <p:cNvPr id="13" name="Title 12">
            <a:extLst>
              <a:ext uri="{FF2B5EF4-FFF2-40B4-BE49-F238E27FC236}">
                <a16:creationId xmlns:a16="http://schemas.microsoft.com/office/drawing/2014/main" id="{A1F96139-5015-294A-8C10-A591543DBE10}"/>
              </a:ext>
            </a:extLst>
          </p:cNvPr>
          <p:cNvSpPr>
            <a:spLocks noGrp="1"/>
          </p:cNvSpPr>
          <p:nvPr>
            <p:ph type="title"/>
          </p:nvPr>
        </p:nvSpPr>
        <p:spPr>
          <a:xfrm>
            <a:off x="2408147" y="2695074"/>
            <a:ext cx="9997030" cy="863858"/>
          </a:xfrm>
        </p:spPr>
        <p:txBody>
          <a:bodyPr>
            <a:noAutofit/>
          </a:bodyPr>
          <a:lstStyle/>
          <a:p>
            <a:r>
              <a:rPr lang="en-US" sz="4000" dirty="0">
                <a:solidFill>
                  <a:srgbClr val="009ACE"/>
                </a:solidFill>
              </a:rPr>
              <a:t>Virtual Chassis</a:t>
            </a:r>
          </a:p>
        </p:txBody>
      </p:sp>
    </p:spTree>
    <p:extLst>
      <p:ext uri="{BB962C8B-B14F-4D97-AF65-F5344CB8AC3E}">
        <p14:creationId xmlns:p14="http://schemas.microsoft.com/office/powerpoint/2010/main" val="80859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What is Virtual Chassis?</a:t>
            </a:r>
          </a:p>
        </p:txBody>
      </p:sp>
      <p:sp>
        <p:nvSpPr>
          <p:cNvPr id="15" name="Content Placeholder 14">
            <a:extLst>
              <a:ext uri="{FF2B5EF4-FFF2-40B4-BE49-F238E27FC236}">
                <a16:creationId xmlns:a16="http://schemas.microsoft.com/office/drawing/2014/main" id="{DDDBC69C-7AB3-6945-B3F9-6191F0CE90DB}"/>
              </a:ext>
            </a:extLst>
          </p:cNvPr>
          <p:cNvSpPr>
            <a:spLocks noGrp="1"/>
          </p:cNvSpPr>
          <p:nvPr>
            <p:ph sz="quarter" idx="10"/>
          </p:nvPr>
        </p:nvSpPr>
        <p:spPr>
          <a:xfrm>
            <a:off x="396117" y="1508990"/>
            <a:ext cx="10449506" cy="3532465"/>
          </a:xfrm>
        </p:spPr>
        <p:txBody>
          <a:bodyPr>
            <a:normAutofit/>
          </a:bodyPr>
          <a:lstStyle/>
          <a:p>
            <a:r>
              <a:rPr lang="en-US" sz="1800" dirty="0"/>
              <a:t>Virtual Chassis, also known as a switch stack by many, allows for the combination of multiple EX series switches into a single logical device</a:t>
            </a:r>
          </a:p>
          <a:p>
            <a:pPr lvl="1"/>
            <a:r>
              <a:rPr lang="en-US" sz="1600" dirty="0"/>
              <a:t>All control plane functions are handled by an elected routing engine</a:t>
            </a:r>
          </a:p>
          <a:p>
            <a:r>
              <a:rPr lang="en-US" sz="1800" dirty="0"/>
              <a:t>Virtual Chassis are managed as a single logical chassis</a:t>
            </a:r>
          </a:p>
          <a:p>
            <a:pPr lvl="1"/>
            <a:r>
              <a:rPr lang="en-US" sz="1600" dirty="0"/>
              <a:t>Configurations applied to the RE will control all line cards</a:t>
            </a:r>
          </a:p>
          <a:p>
            <a:pPr lvl="1"/>
            <a:r>
              <a:rPr lang="en-US" sz="1600" dirty="0"/>
              <a:t>Software upgrades applied to the RE will be distributed to all line cards</a:t>
            </a:r>
          </a:p>
          <a:p>
            <a:r>
              <a:rPr lang="en-US" sz="1800" dirty="0"/>
              <a:t>To create a virtual chassis, EX series switches must be physically connected by VC ports</a:t>
            </a:r>
            <a:endParaRPr lang="en-US" sz="1600" dirty="0"/>
          </a:p>
          <a:p>
            <a:pPr lvl="1"/>
            <a:r>
              <a:rPr lang="en-US" sz="1600" dirty="0"/>
              <a:t>A virtual chassis may be formed through the dedicated QSFP+ Virtual Chassis Ports (VCPs) or by configuring 10G uplink ports to function as a VCP</a:t>
            </a:r>
          </a:p>
        </p:txBody>
      </p:sp>
      <p:sp>
        <p:nvSpPr>
          <p:cNvPr id="3" name="Rectangle 2">
            <a:extLst>
              <a:ext uri="{FF2B5EF4-FFF2-40B4-BE49-F238E27FC236}">
                <a16:creationId xmlns:a16="http://schemas.microsoft.com/office/drawing/2014/main" id="{1070188C-2406-3981-5AE2-68B9DBB5BC11}"/>
              </a:ext>
            </a:extLst>
          </p:cNvPr>
          <p:cNvSpPr/>
          <p:nvPr/>
        </p:nvSpPr>
        <p:spPr>
          <a:xfrm>
            <a:off x="2108200" y="517263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DB4560-A965-1B59-1845-033BDBA62BC3}"/>
              </a:ext>
            </a:extLst>
          </p:cNvPr>
          <p:cNvSpPr/>
          <p:nvPr/>
        </p:nvSpPr>
        <p:spPr>
          <a:xfrm>
            <a:off x="2108200" y="546846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90C3D0E-4FDD-9F17-BC41-4AF2A66659F2}"/>
              </a:ext>
            </a:extLst>
          </p:cNvPr>
          <p:cNvSpPr/>
          <p:nvPr/>
        </p:nvSpPr>
        <p:spPr>
          <a:xfrm>
            <a:off x="2108200" y="577175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055D9C-BA3D-CCE9-442F-FD3049A0AD40}"/>
              </a:ext>
            </a:extLst>
          </p:cNvPr>
          <p:cNvSpPr/>
          <p:nvPr/>
        </p:nvSpPr>
        <p:spPr>
          <a:xfrm>
            <a:off x="2108200" y="608461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72B7B3-FC9E-5FB8-9FAE-A018C48B6A42}"/>
              </a:ext>
            </a:extLst>
          </p:cNvPr>
          <p:cNvSpPr/>
          <p:nvPr/>
        </p:nvSpPr>
        <p:spPr>
          <a:xfrm>
            <a:off x="5630481" y="517263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52E87A7-A55E-2D5D-4B23-14A4F9819130}"/>
              </a:ext>
            </a:extLst>
          </p:cNvPr>
          <p:cNvSpPr/>
          <p:nvPr/>
        </p:nvSpPr>
        <p:spPr>
          <a:xfrm>
            <a:off x="5630481" y="548389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19EB38-71A6-9582-A70F-2918F7C9060B}"/>
              </a:ext>
            </a:extLst>
          </p:cNvPr>
          <p:cNvSpPr/>
          <p:nvPr/>
        </p:nvSpPr>
        <p:spPr>
          <a:xfrm>
            <a:off x="5630481" y="578425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25BB01-A5C5-7F03-69FF-A1FB968A8913}"/>
              </a:ext>
            </a:extLst>
          </p:cNvPr>
          <p:cNvSpPr/>
          <p:nvPr/>
        </p:nvSpPr>
        <p:spPr>
          <a:xfrm>
            <a:off x="5630481" y="608461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3F14E323-EFA5-4E31-69A2-23EFA550447A}"/>
              </a:ext>
            </a:extLst>
          </p:cNvPr>
          <p:cNvSpPr/>
          <p:nvPr/>
        </p:nvSpPr>
        <p:spPr>
          <a:xfrm rot="15547320">
            <a:off x="1742100" y="5120738"/>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BEE12644-CCAD-10DA-D735-3568D1327033}"/>
              </a:ext>
            </a:extLst>
          </p:cNvPr>
          <p:cNvSpPr/>
          <p:nvPr/>
        </p:nvSpPr>
        <p:spPr>
          <a:xfrm rot="15547320">
            <a:off x="1990568" y="5318161"/>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4575838F-1058-90F1-30F5-AF5C5684AA3E}"/>
              </a:ext>
            </a:extLst>
          </p:cNvPr>
          <p:cNvSpPr/>
          <p:nvPr/>
        </p:nvSpPr>
        <p:spPr>
          <a:xfrm rot="15547320">
            <a:off x="1990567" y="5584879"/>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36D8C6-41E9-6A6A-403D-5514FF15453B}"/>
              </a:ext>
            </a:extLst>
          </p:cNvPr>
          <p:cNvSpPr/>
          <p:nvPr/>
        </p:nvSpPr>
        <p:spPr>
          <a:xfrm rot="15547320">
            <a:off x="1976685" y="5890382"/>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C4E804E9-5B49-FBA1-7A30-D90131D5BFAD}"/>
              </a:ext>
            </a:extLst>
          </p:cNvPr>
          <p:cNvSpPr/>
          <p:nvPr/>
        </p:nvSpPr>
        <p:spPr>
          <a:xfrm rot="15547320">
            <a:off x="5532393" y="5300948"/>
            <a:ext cx="235263" cy="275712"/>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CD1148DE-32C9-D374-7619-E8F294A7D1DD}"/>
              </a:ext>
            </a:extLst>
          </p:cNvPr>
          <p:cNvSpPr/>
          <p:nvPr/>
        </p:nvSpPr>
        <p:spPr>
          <a:xfrm rot="15547320">
            <a:off x="5316316" y="5343646"/>
            <a:ext cx="609108" cy="417052"/>
          </a:xfrm>
          <a:prstGeom prst="arc">
            <a:avLst>
              <a:gd name="adj1" fmla="val 11309445"/>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BD8EEA39-1C6B-3665-1C95-1B506F7F4F42}"/>
              </a:ext>
            </a:extLst>
          </p:cNvPr>
          <p:cNvSpPr/>
          <p:nvPr/>
        </p:nvSpPr>
        <p:spPr>
          <a:xfrm rot="15547320">
            <a:off x="5521501" y="5964987"/>
            <a:ext cx="235263" cy="278323"/>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A758D52F-F447-AC7B-8E07-C5F29AFC6295}"/>
              </a:ext>
            </a:extLst>
          </p:cNvPr>
          <p:cNvSpPr/>
          <p:nvPr/>
        </p:nvSpPr>
        <p:spPr>
          <a:xfrm rot="15547320">
            <a:off x="5353197" y="5679632"/>
            <a:ext cx="541876" cy="417052"/>
          </a:xfrm>
          <a:prstGeom prst="arc">
            <a:avLst>
              <a:gd name="adj1" fmla="val 11309445"/>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0529E1D2-B40A-DBB6-A402-DD1B436EA27F}"/>
              </a:ext>
            </a:extLst>
          </p:cNvPr>
          <p:cNvSpPr txBox="1"/>
          <p:nvPr/>
        </p:nvSpPr>
        <p:spPr>
          <a:xfrm>
            <a:off x="2652036" y="4803298"/>
            <a:ext cx="593432" cy="369332"/>
          </a:xfrm>
          <a:prstGeom prst="rect">
            <a:avLst/>
          </a:prstGeom>
          <a:noFill/>
        </p:spPr>
        <p:txBody>
          <a:bodyPr wrap="none" rtlCol="0">
            <a:spAutoFit/>
          </a:bodyPr>
          <a:lstStyle/>
          <a:p>
            <a:r>
              <a:rPr lang="en-US" dirty="0"/>
              <a:t>Ring</a:t>
            </a:r>
          </a:p>
        </p:txBody>
      </p:sp>
      <p:sp>
        <p:nvSpPr>
          <p:cNvPr id="22" name="TextBox 21">
            <a:extLst>
              <a:ext uri="{FF2B5EF4-FFF2-40B4-BE49-F238E27FC236}">
                <a16:creationId xmlns:a16="http://schemas.microsoft.com/office/drawing/2014/main" id="{9483DB91-097D-FA08-4C39-936D98C90C67}"/>
              </a:ext>
            </a:extLst>
          </p:cNvPr>
          <p:cNvSpPr txBox="1"/>
          <p:nvPr/>
        </p:nvSpPr>
        <p:spPr>
          <a:xfrm>
            <a:off x="5879256" y="4814885"/>
            <a:ext cx="1369349" cy="369332"/>
          </a:xfrm>
          <a:prstGeom prst="rect">
            <a:avLst/>
          </a:prstGeom>
          <a:noFill/>
        </p:spPr>
        <p:txBody>
          <a:bodyPr wrap="none" rtlCol="0">
            <a:spAutoFit/>
          </a:bodyPr>
          <a:lstStyle/>
          <a:p>
            <a:r>
              <a:rPr lang="en-US" dirty="0"/>
              <a:t>Braided Ring</a:t>
            </a:r>
          </a:p>
        </p:txBody>
      </p:sp>
    </p:spTree>
    <p:extLst>
      <p:ext uri="{BB962C8B-B14F-4D97-AF65-F5344CB8AC3E}">
        <p14:creationId xmlns:p14="http://schemas.microsoft.com/office/powerpoint/2010/main" val="2786165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Properties of a Virtual Chassis</a:t>
            </a:r>
          </a:p>
        </p:txBody>
      </p:sp>
      <p:sp>
        <p:nvSpPr>
          <p:cNvPr id="15" name="Content Placeholder 14">
            <a:extLst>
              <a:ext uri="{FF2B5EF4-FFF2-40B4-BE49-F238E27FC236}">
                <a16:creationId xmlns:a16="http://schemas.microsoft.com/office/drawing/2014/main" id="{DDDBC69C-7AB3-6945-B3F9-6191F0CE90DB}"/>
              </a:ext>
            </a:extLst>
          </p:cNvPr>
          <p:cNvSpPr>
            <a:spLocks noGrp="1"/>
          </p:cNvSpPr>
          <p:nvPr>
            <p:ph sz="quarter" idx="10"/>
          </p:nvPr>
        </p:nvSpPr>
        <p:spPr>
          <a:xfrm>
            <a:off x="405727" y="1605039"/>
            <a:ext cx="10449506" cy="2849205"/>
          </a:xfrm>
        </p:spPr>
        <p:txBody>
          <a:bodyPr>
            <a:normAutofit/>
          </a:bodyPr>
          <a:lstStyle/>
          <a:p>
            <a:r>
              <a:rPr lang="en-US" sz="1800" dirty="0"/>
              <a:t>The first switch powered on will assume the member ID of 0 unless pre-provisioned</a:t>
            </a:r>
          </a:p>
          <a:p>
            <a:pPr lvl="1"/>
            <a:r>
              <a:rPr lang="en-US" sz="1400" dirty="0"/>
              <a:t>The member ID will function as the slot number when applying interface configuration</a:t>
            </a:r>
          </a:p>
          <a:p>
            <a:pPr lvl="1"/>
            <a:r>
              <a:rPr lang="en-US" sz="1400" dirty="0"/>
              <a:t>Pre-provisioning involves setting a specific member ID to a VC member using the serial number</a:t>
            </a:r>
          </a:p>
          <a:p>
            <a:r>
              <a:rPr lang="en-US" sz="1800" dirty="0"/>
              <a:t>When a virtual chassis is created, one of the switches will be elected as the primary routing engine (RE0) and another as the backup (RE1). The remaining switches will act as line cards</a:t>
            </a:r>
          </a:p>
          <a:p>
            <a:pPr lvl="1"/>
            <a:r>
              <a:rPr lang="en-US" sz="1600" dirty="0"/>
              <a:t>The REs have PFEs built-in and will continue to perform forwarding functions as well</a:t>
            </a:r>
          </a:p>
          <a:p>
            <a:r>
              <a:rPr lang="en-US" sz="1800" dirty="0"/>
              <a:t>Maximum of 10 member switches in a VC (Member ID 0-9)</a:t>
            </a:r>
          </a:p>
          <a:p>
            <a:endParaRPr lang="en-US" sz="1600" dirty="0"/>
          </a:p>
        </p:txBody>
      </p:sp>
      <p:sp>
        <p:nvSpPr>
          <p:cNvPr id="2" name="Rectangle 1">
            <a:extLst>
              <a:ext uri="{FF2B5EF4-FFF2-40B4-BE49-F238E27FC236}">
                <a16:creationId xmlns:a16="http://schemas.microsoft.com/office/drawing/2014/main" id="{E7D0517E-342A-5FBD-EE2B-FB926A06FB99}"/>
              </a:ext>
            </a:extLst>
          </p:cNvPr>
          <p:cNvSpPr/>
          <p:nvPr/>
        </p:nvSpPr>
        <p:spPr>
          <a:xfrm>
            <a:off x="4391660" y="4221636"/>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3FBB3FF-1EC6-C402-2838-A1BACB2CC54F}"/>
              </a:ext>
            </a:extLst>
          </p:cNvPr>
          <p:cNvSpPr/>
          <p:nvPr/>
        </p:nvSpPr>
        <p:spPr>
          <a:xfrm>
            <a:off x="4391660" y="4517466"/>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AEE602A-AC34-5ABC-F626-C16B83AABE63}"/>
              </a:ext>
            </a:extLst>
          </p:cNvPr>
          <p:cNvSpPr/>
          <p:nvPr/>
        </p:nvSpPr>
        <p:spPr>
          <a:xfrm>
            <a:off x="4391660" y="4820756"/>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F46C89F-B224-2CD0-11C6-7DAA035D1182}"/>
              </a:ext>
            </a:extLst>
          </p:cNvPr>
          <p:cNvSpPr/>
          <p:nvPr/>
        </p:nvSpPr>
        <p:spPr>
          <a:xfrm>
            <a:off x="4391660" y="5133616"/>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5">
            <a:extLst>
              <a:ext uri="{FF2B5EF4-FFF2-40B4-BE49-F238E27FC236}">
                <a16:creationId xmlns:a16="http://schemas.microsoft.com/office/drawing/2014/main" id="{B0D04EF5-E1FA-96F0-A1CE-B797EB82EE02}"/>
              </a:ext>
            </a:extLst>
          </p:cNvPr>
          <p:cNvSpPr/>
          <p:nvPr/>
        </p:nvSpPr>
        <p:spPr>
          <a:xfrm rot="15547320">
            <a:off x="4025560" y="4169744"/>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0AC681B7-01A8-AD6D-9555-0B6F48ACA528}"/>
              </a:ext>
            </a:extLst>
          </p:cNvPr>
          <p:cNvSpPr/>
          <p:nvPr/>
        </p:nvSpPr>
        <p:spPr>
          <a:xfrm rot="15547320">
            <a:off x="4274028" y="4367167"/>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C0B29F96-852E-8531-77D7-868B42BDBD83}"/>
              </a:ext>
            </a:extLst>
          </p:cNvPr>
          <p:cNvSpPr/>
          <p:nvPr/>
        </p:nvSpPr>
        <p:spPr>
          <a:xfrm rot="15547320">
            <a:off x="4274027" y="4633885"/>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B85DAE6B-DAE5-C6FC-4897-B9708FBE42DA}"/>
              </a:ext>
            </a:extLst>
          </p:cNvPr>
          <p:cNvSpPr/>
          <p:nvPr/>
        </p:nvSpPr>
        <p:spPr>
          <a:xfrm rot="15547320">
            <a:off x="4260145" y="4939388"/>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EBFBFBB-1A99-4B91-2A97-12220B33CDE7}"/>
              </a:ext>
            </a:extLst>
          </p:cNvPr>
          <p:cNvSpPr txBox="1"/>
          <p:nvPr/>
        </p:nvSpPr>
        <p:spPr>
          <a:xfrm>
            <a:off x="3061680" y="4217150"/>
            <a:ext cx="949299" cy="307777"/>
          </a:xfrm>
          <a:prstGeom prst="rect">
            <a:avLst/>
          </a:prstGeom>
          <a:noFill/>
        </p:spPr>
        <p:txBody>
          <a:bodyPr wrap="none" rtlCol="0">
            <a:spAutoFit/>
          </a:bodyPr>
          <a:lstStyle/>
          <a:p>
            <a:r>
              <a:rPr lang="en-US" sz="1400" dirty="0"/>
              <a:t>Member 0</a:t>
            </a:r>
          </a:p>
        </p:txBody>
      </p:sp>
      <p:sp>
        <p:nvSpPr>
          <p:cNvPr id="12" name="TextBox 11">
            <a:extLst>
              <a:ext uri="{FF2B5EF4-FFF2-40B4-BE49-F238E27FC236}">
                <a16:creationId xmlns:a16="http://schemas.microsoft.com/office/drawing/2014/main" id="{8C5F21F2-ED65-6AF7-D98D-3AF362B82518}"/>
              </a:ext>
            </a:extLst>
          </p:cNvPr>
          <p:cNvSpPr txBox="1"/>
          <p:nvPr/>
        </p:nvSpPr>
        <p:spPr>
          <a:xfrm>
            <a:off x="3061680" y="4511394"/>
            <a:ext cx="949299" cy="307777"/>
          </a:xfrm>
          <a:prstGeom prst="rect">
            <a:avLst/>
          </a:prstGeom>
          <a:noFill/>
        </p:spPr>
        <p:txBody>
          <a:bodyPr wrap="none" rtlCol="0">
            <a:spAutoFit/>
          </a:bodyPr>
          <a:lstStyle/>
          <a:p>
            <a:r>
              <a:rPr lang="en-US" sz="1400" dirty="0"/>
              <a:t>Member 1</a:t>
            </a:r>
          </a:p>
        </p:txBody>
      </p:sp>
      <p:sp>
        <p:nvSpPr>
          <p:cNvPr id="13" name="TextBox 12">
            <a:extLst>
              <a:ext uri="{FF2B5EF4-FFF2-40B4-BE49-F238E27FC236}">
                <a16:creationId xmlns:a16="http://schemas.microsoft.com/office/drawing/2014/main" id="{3251FF55-2CD5-5AA5-4B2D-A5FEB717B53E}"/>
              </a:ext>
            </a:extLst>
          </p:cNvPr>
          <p:cNvSpPr txBox="1"/>
          <p:nvPr/>
        </p:nvSpPr>
        <p:spPr>
          <a:xfrm>
            <a:off x="3061680" y="4785965"/>
            <a:ext cx="949299" cy="307777"/>
          </a:xfrm>
          <a:prstGeom prst="rect">
            <a:avLst/>
          </a:prstGeom>
          <a:noFill/>
        </p:spPr>
        <p:txBody>
          <a:bodyPr wrap="none" rtlCol="0">
            <a:spAutoFit/>
          </a:bodyPr>
          <a:lstStyle/>
          <a:p>
            <a:r>
              <a:rPr lang="en-US" sz="1400" dirty="0"/>
              <a:t>Member 2</a:t>
            </a:r>
          </a:p>
        </p:txBody>
      </p:sp>
      <p:sp>
        <p:nvSpPr>
          <p:cNvPr id="14" name="TextBox 13">
            <a:extLst>
              <a:ext uri="{FF2B5EF4-FFF2-40B4-BE49-F238E27FC236}">
                <a16:creationId xmlns:a16="http://schemas.microsoft.com/office/drawing/2014/main" id="{1B952E57-F7D7-89D8-91EE-87DFBC8CC79F}"/>
              </a:ext>
            </a:extLst>
          </p:cNvPr>
          <p:cNvSpPr txBox="1"/>
          <p:nvPr/>
        </p:nvSpPr>
        <p:spPr>
          <a:xfrm>
            <a:off x="3061680" y="5091588"/>
            <a:ext cx="949299" cy="307777"/>
          </a:xfrm>
          <a:prstGeom prst="rect">
            <a:avLst/>
          </a:prstGeom>
          <a:noFill/>
        </p:spPr>
        <p:txBody>
          <a:bodyPr wrap="none" rtlCol="0">
            <a:spAutoFit/>
          </a:bodyPr>
          <a:lstStyle/>
          <a:p>
            <a:r>
              <a:rPr lang="en-US" sz="1400" dirty="0"/>
              <a:t>Member 3</a:t>
            </a:r>
          </a:p>
        </p:txBody>
      </p:sp>
      <p:sp>
        <p:nvSpPr>
          <p:cNvPr id="16" name="TextBox 15">
            <a:extLst>
              <a:ext uri="{FF2B5EF4-FFF2-40B4-BE49-F238E27FC236}">
                <a16:creationId xmlns:a16="http://schemas.microsoft.com/office/drawing/2014/main" id="{5C83596E-7569-3CE9-DBD2-D4E3A4B8F632}"/>
              </a:ext>
            </a:extLst>
          </p:cNvPr>
          <p:cNvSpPr txBox="1"/>
          <p:nvPr/>
        </p:nvSpPr>
        <p:spPr>
          <a:xfrm>
            <a:off x="6341908" y="4187779"/>
            <a:ext cx="461986" cy="307777"/>
          </a:xfrm>
          <a:prstGeom prst="rect">
            <a:avLst/>
          </a:prstGeom>
          <a:noFill/>
        </p:spPr>
        <p:txBody>
          <a:bodyPr wrap="none" rtlCol="0">
            <a:spAutoFit/>
          </a:bodyPr>
          <a:lstStyle/>
          <a:p>
            <a:r>
              <a:rPr lang="en-US" sz="1400" dirty="0"/>
              <a:t>RE0</a:t>
            </a:r>
          </a:p>
        </p:txBody>
      </p:sp>
      <p:sp>
        <p:nvSpPr>
          <p:cNvPr id="17" name="TextBox 16">
            <a:extLst>
              <a:ext uri="{FF2B5EF4-FFF2-40B4-BE49-F238E27FC236}">
                <a16:creationId xmlns:a16="http://schemas.microsoft.com/office/drawing/2014/main" id="{27375948-7357-3D6A-76F2-1938B8B98F76}"/>
              </a:ext>
            </a:extLst>
          </p:cNvPr>
          <p:cNvSpPr txBox="1"/>
          <p:nvPr/>
        </p:nvSpPr>
        <p:spPr>
          <a:xfrm>
            <a:off x="6341908" y="4478188"/>
            <a:ext cx="461986" cy="307777"/>
          </a:xfrm>
          <a:prstGeom prst="rect">
            <a:avLst/>
          </a:prstGeom>
          <a:noFill/>
        </p:spPr>
        <p:txBody>
          <a:bodyPr wrap="none" rtlCol="0">
            <a:spAutoFit/>
          </a:bodyPr>
          <a:lstStyle/>
          <a:p>
            <a:r>
              <a:rPr lang="en-US" sz="1400" dirty="0"/>
              <a:t>RE1</a:t>
            </a:r>
          </a:p>
        </p:txBody>
      </p:sp>
      <p:sp>
        <p:nvSpPr>
          <p:cNvPr id="18" name="TextBox 17">
            <a:extLst>
              <a:ext uri="{FF2B5EF4-FFF2-40B4-BE49-F238E27FC236}">
                <a16:creationId xmlns:a16="http://schemas.microsoft.com/office/drawing/2014/main" id="{FD8E02D0-61C1-65C5-9A4C-0E056C32570F}"/>
              </a:ext>
            </a:extLst>
          </p:cNvPr>
          <p:cNvSpPr txBox="1"/>
          <p:nvPr/>
        </p:nvSpPr>
        <p:spPr>
          <a:xfrm>
            <a:off x="6341908" y="4789942"/>
            <a:ext cx="445635" cy="307777"/>
          </a:xfrm>
          <a:prstGeom prst="rect">
            <a:avLst/>
          </a:prstGeom>
          <a:noFill/>
        </p:spPr>
        <p:txBody>
          <a:bodyPr wrap="none" rtlCol="0">
            <a:spAutoFit/>
          </a:bodyPr>
          <a:lstStyle/>
          <a:p>
            <a:r>
              <a:rPr lang="en-US" sz="1400" dirty="0"/>
              <a:t>LC0</a:t>
            </a:r>
          </a:p>
        </p:txBody>
      </p:sp>
      <p:sp>
        <p:nvSpPr>
          <p:cNvPr id="19" name="TextBox 18">
            <a:extLst>
              <a:ext uri="{FF2B5EF4-FFF2-40B4-BE49-F238E27FC236}">
                <a16:creationId xmlns:a16="http://schemas.microsoft.com/office/drawing/2014/main" id="{C02C3894-3FE4-D796-87BA-807B429C707F}"/>
              </a:ext>
            </a:extLst>
          </p:cNvPr>
          <p:cNvSpPr txBox="1"/>
          <p:nvPr/>
        </p:nvSpPr>
        <p:spPr>
          <a:xfrm>
            <a:off x="6341908" y="5089432"/>
            <a:ext cx="445635" cy="307777"/>
          </a:xfrm>
          <a:prstGeom prst="rect">
            <a:avLst/>
          </a:prstGeom>
          <a:noFill/>
        </p:spPr>
        <p:txBody>
          <a:bodyPr wrap="none" rtlCol="0">
            <a:spAutoFit/>
          </a:bodyPr>
          <a:lstStyle/>
          <a:p>
            <a:r>
              <a:rPr lang="en-US" sz="1400" dirty="0"/>
              <a:t>LC1</a:t>
            </a:r>
          </a:p>
        </p:txBody>
      </p:sp>
    </p:spTree>
    <p:extLst>
      <p:ext uri="{BB962C8B-B14F-4D97-AF65-F5344CB8AC3E}">
        <p14:creationId xmlns:p14="http://schemas.microsoft.com/office/powerpoint/2010/main" val="3564399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Dynamic Virtual Chassis</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7" y="1690688"/>
            <a:ext cx="11641129" cy="4738965"/>
          </a:xfrm>
        </p:spPr>
        <p:txBody>
          <a:bodyPr>
            <a:normAutofit/>
          </a:bodyPr>
          <a:lstStyle/>
          <a:p>
            <a:r>
              <a:rPr lang="en-US" sz="1800" dirty="0"/>
              <a:t>No configuration is necessary to form a virtual chassis</a:t>
            </a:r>
          </a:p>
          <a:p>
            <a:pPr lvl="1"/>
            <a:r>
              <a:rPr lang="en-US" sz="1600" dirty="0"/>
              <a:t>Simply Connect the EX series switches VC ports and power on the switch intended to be the primary</a:t>
            </a:r>
          </a:p>
          <a:p>
            <a:pPr lvl="1"/>
            <a:r>
              <a:rPr lang="en-US" sz="1600" dirty="0"/>
              <a:t>Once the primary is booted, power on the intended backup RE</a:t>
            </a:r>
          </a:p>
          <a:p>
            <a:pPr lvl="1"/>
            <a:r>
              <a:rPr lang="en-US" sz="1600" dirty="0"/>
              <a:t>Once the backup is booted, power on the remaining switches</a:t>
            </a:r>
          </a:p>
          <a:p>
            <a:pPr lvl="1"/>
            <a:r>
              <a:rPr lang="en-US" sz="1600" dirty="0"/>
              <a:t>The switches will dynamically discover the VC </a:t>
            </a:r>
          </a:p>
          <a:p>
            <a:r>
              <a:rPr lang="en-US" dirty="0"/>
              <a:t>It is recommended best practice to at least explicitly configure the primary and backup RE</a:t>
            </a:r>
          </a:p>
          <a:p>
            <a:pPr lvl="1"/>
            <a:r>
              <a:rPr lang="en-US" sz="1600" dirty="0"/>
              <a:t>Configure using the following command</a:t>
            </a:r>
          </a:p>
          <a:p>
            <a:pPr lvl="1"/>
            <a:r>
              <a:rPr lang="en-US" sz="1600" dirty="0">
                <a:latin typeface="Courier New" panose="02070309020205020404" pitchFamily="49" charset="0"/>
                <a:cs typeface="Courier New" panose="02070309020205020404" pitchFamily="49" charset="0"/>
              </a:rPr>
              <a:t>set virtual-chassis member {</a:t>
            </a:r>
            <a:r>
              <a:rPr lang="en-US" sz="1600" i="1" dirty="0">
                <a:latin typeface="Courier New" panose="02070309020205020404" pitchFamily="49" charset="0"/>
                <a:cs typeface="Courier New" panose="02070309020205020404" pitchFamily="49" charset="0"/>
              </a:rPr>
              <a:t>member-id}</a:t>
            </a:r>
            <a:r>
              <a:rPr lang="en-US" sz="1600" dirty="0">
                <a:latin typeface="Courier New" panose="02070309020205020404" pitchFamily="49" charset="0"/>
                <a:cs typeface="Courier New" panose="02070309020205020404" pitchFamily="49" charset="0"/>
              </a:rPr>
              <a:t> mastership-priority {</a:t>
            </a:r>
            <a:r>
              <a:rPr lang="en-US" sz="1600" i="1" dirty="0">
                <a:latin typeface="Courier New" panose="02070309020205020404" pitchFamily="49" charset="0"/>
                <a:cs typeface="Courier New" panose="02070309020205020404" pitchFamily="49" charset="0"/>
              </a:rPr>
              <a:t>priority#}</a:t>
            </a:r>
          </a:p>
          <a:p>
            <a:pPr lvl="1"/>
            <a:r>
              <a:rPr lang="en-US" sz="1600" dirty="0"/>
              <a:t>The primary will be member 0 and the backup member 1. Recommended priority is 255</a:t>
            </a:r>
          </a:p>
          <a:p>
            <a:r>
              <a:rPr lang="en-US" sz="1800" dirty="0"/>
              <a:t>All switches in a VC must be running the same version of Junos</a:t>
            </a:r>
          </a:p>
          <a:p>
            <a:pPr lvl="1"/>
            <a:r>
              <a:rPr lang="en-US" sz="1400" dirty="0"/>
              <a:t>This may be bypassed by configuring a feature that will automatically update switches with a software mismatch</a:t>
            </a:r>
          </a:p>
          <a:p>
            <a:pPr lvl="1"/>
            <a:r>
              <a:rPr lang="en-US" sz="1400" dirty="0">
                <a:latin typeface="Courier New" panose="02070309020205020404" pitchFamily="49" charset="0"/>
                <a:cs typeface="Courier New" panose="02070309020205020404" pitchFamily="49" charset="0"/>
              </a:rPr>
              <a:t>set virtual-chassis auto-</a:t>
            </a:r>
            <a:r>
              <a:rPr lang="en-US" sz="1400" dirty="0" err="1">
                <a:latin typeface="Courier New" panose="02070309020205020404" pitchFamily="49" charset="0"/>
                <a:cs typeface="Courier New" panose="02070309020205020404" pitchFamily="49" charset="0"/>
              </a:rPr>
              <a:t>sw</a:t>
            </a:r>
            <a:r>
              <a:rPr lang="en-US" sz="1400" dirty="0">
                <a:latin typeface="Courier New" panose="02070309020205020404" pitchFamily="49" charset="0"/>
                <a:cs typeface="Courier New" panose="02070309020205020404" pitchFamily="49" charset="0"/>
              </a:rPr>
              <a:t>-update</a:t>
            </a:r>
          </a:p>
          <a:p>
            <a:r>
              <a:rPr lang="en-US" sz="1800" dirty="0"/>
              <a:t>Adding a standalone switch to a VC is as simple as connecting the VC ports</a:t>
            </a:r>
          </a:p>
          <a:p>
            <a:pPr lvl="1"/>
            <a:r>
              <a:rPr lang="en-US" sz="1400" dirty="0"/>
              <a:t>The new switch will be inactive if not running the same Junos version and auto-</a:t>
            </a:r>
            <a:r>
              <a:rPr lang="en-US" sz="1400" dirty="0" err="1"/>
              <a:t>sw</a:t>
            </a:r>
            <a:r>
              <a:rPr lang="en-US" sz="1400" dirty="0"/>
              <a:t>-update is not enabled</a:t>
            </a:r>
          </a:p>
        </p:txBody>
      </p:sp>
    </p:spTree>
    <p:extLst>
      <p:ext uri="{BB962C8B-B14F-4D97-AF65-F5344CB8AC3E}">
        <p14:creationId xmlns:p14="http://schemas.microsoft.com/office/powerpoint/2010/main" val="250939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Configuring Virtual Chassis</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7" y="1690688"/>
            <a:ext cx="10449506" cy="3151465"/>
          </a:xfrm>
        </p:spPr>
        <p:txBody>
          <a:bodyPr>
            <a:normAutofit/>
          </a:bodyPr>
          <a:lstStyle/>
          <a:p>
            <a:r>
              <a:rPr lang="en-US" sz="1800" dirty="0"/>
              <a:t>By default, the QSFP+ ports on the back of the switch are configured as VCPs</a:t>
            </a:r>
          </a:p>
          <a:p>
            <a:pPr lvl="1"/>
            <a:r>
              <a:rPr lang="en-US" sz="1600" dirty="0"/>
              <a:t>These are present on the EX4300 and EX3400 models</a:t>
            </a:r>
          </a:p>
          <a:p>
            <a:pPr lvl="1"/>
            <a:r>
              <a:rPr lang="en-US" sz="1600" dirty="0"/>
              <a:t>The EX2300 does not have any VCPs configured by default</a:t>
            </a:r>
          </a:p>
          <a:p>
            <a:pPr lvl="1"/>
            <a:r>
              <a:rPr lang="en-US" sz="1600" dirty="0"/>
              <a:t>The EX4100 uses SFP28 ports on the front as VCPs by default</a:t>
            </a:r>
          </a:p>
          <a:p>
            <a:r>
              <a:rPr lang="en-US" sz="1800" dirty="0"/>
              <a:t>10G/40G uplink ports may be configured as additional VCPs using below command</a:t>
            </a:r>
            <a:endParaRPr lang="en-US" sz="1400" dirty="0"/>
          </a:p>
        </p:txBody>
      </p:sp>
      <p:sp>
        <p:nvSpPr>
          <p:cNvPr id="3" name="TextBox 2">
            <a:extLst>
              <a:ext uri="{FF2B5EF4-FFF2-40B4-BE49-F238E27FC236}">
                <a16:creationId xmlns:a16="http://schemas.microsoft.com/office/drawing/2014/main" id="{59B33FF8-D336-66B5-F070-E9154C17EA36}"/>
              </a:ext>
            </a:extLst>
          </p:cNvPr>
          <p:cNvSpPr txBox="1"/>
          <p:nvPr/>
        </p:nvSpPr>
        <p:spPr>
          <a:xfrm>
            <a:off x="1884904" y="3963769"/>
            <a:ext cx="7491153"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request virtual-chassis </a:t>
            </a:r>
            <a:r>
              <a:rPr lang="en-US" dirty="0" err="1">
                <a:latin typeface="Courier New" panose="02070309020205020404" pitchFamily="49" charset="0"/>
                <a:cs typeface="Courier New" panose="02070309020205020404" pitchFamily="49" charset="0"/>
              </a:rPr>
              <a:t>vc</a:t>
            </a:r>
            <a:r>
              <a:rPr lang="en-US" dirty="0">
                <a:latin typeface="Courier New" panose="02070309020205020404" pitchFamily="49" charset="0"/>
                <a:cs typeface="Courier New" panose="02070309020205020404" pitchFamily="49" charset="0"/>
              </a:rPr>
              <a:t>-port set pic-slot # port #</a:t>
            </a:r>
          </a:p>
          <a:p>
            <a:r>
              <a:rPr lang="en-US" dirty="0">
                <a:latin typeface="Courier New" panose="02070309020205020404" pitchFamily="49" charset="0"/>
                <a:cs typeface="Courier New" panose="02070309020205020404" pitchFamily="49" charset="0"/>
              </a:rPr>
              <a:t>show virtual-chassis </a:t>
            </a:r>
            <a:r>
              <a:rPr lang="en-US" dirty="0" err="1">
                <a:latin typeface="Courier New" panose="02070309020205020404" pitchFamily="49" charset="0"/>
                <a:cs typeface="Courier New" panose="02070309020205020404" pitchFamily="49" charset="0"/>
              </a:rPr>
              <a:t>vc</a:t>
            </a:r>
            <a:r>
              <a:rPr lang="en-US" dirty="0">
                <a:latin typeface="Courier New" panose="02070309020205020404" pitchFamily="49" charset="0"/>
                <a:cs typeface="Courier New" panose="02070309020205020404" pitchFamily="49" charset="0"/>
              </a:rPr>
              <a:t>-port</a:t>
            </a:r>
          </a:p>
        </p:txBody>
      </p:sp>
    </p:spTree>
    <p:extLst>
      <p:ext uri="{BB962C8B-B14F-4D97-AF65-F5344CB8AC3E}">
        <p14:creationId xmlns:p14="http://schemas.microsoft.com/office/powerpoint/2010/main" val="2925495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fontScale="90000"/>
          </a:bodyPr>
          <a:lstStyle/>
          <a:p>
            <a:r>
              <a:rPr lang="en-US" dirty="0"/>
              <a:t>Configuring a Virtual Chassis cont.</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7" y="1690689"/>
            <a:ext cx="11641129" cy="3033712"/>
          </a:xfrm>
        </p:spPr>
        <p:txBody>
          <a:bodyPr>
            <a:normAutofit/>
          </a:bodyPr>
          <a:lstStyle/>
          <a:p>
            <a:r>
              <a:rPr lang="en-US" sz="1800" dirty="0"/>
              <a:t>Switches may be pre-provisioned in a VC by specifying the member’s serial number and role in the primary RE’s configuration</a:t>
            </a:r>
          </a:p>
          <a:p>
            <a:pPr lvl="1"/>
            <a:r>
              <a:rPr lang="en-US" sz="1400" dirty="0">
                <a:latin typeface="Courier New" panose="02070309020205020404" pitchFamily="49" charset="0"/>
                <a:cs typeface="Courier New" panose="02070309020205020404" pitchFamily="49" charset="0"/>
              </a:rPr>
              <a:t>set virtual-chassis member # role [line-card routing-engine] serial-number PG0123456789</a:t>
            </a:r>
          </a:p>
          <a:p>
            <a:r>
              <a:rPr lang="en-US" dirty="0"/>
              <a:t>When configuring the VC as pre-provisioned, power on and configure the primary RE first with the pre-provisioned members and then connect and power on the member switches</a:t>
            </a:r>
          </a:p>
          <a:p>
            <a:r>
              <a:rPr lang="en-US" sz="1800" dirty="0"/>
              <a:t>When configuring a VC with only 2 members, recommended best practice to enable no-split-detection</a:t>
            </a:r>
          </a:p>
          <a:p>
            <a:pPr lvl="1"/>
            <a:r>
              <a:rPr lang="en-US" sz="1400" dirty="0">
                <a:latin typeface="Courier New" panose="02070309020205020404" pitchFamily="49" charset="0"/>
                <a:cs typeface="Courier New" panose="02070309020205020404" pitchFamily="49" charset="0"/>
              </a:rPr>
              <a:t>set virtual-chassis no-split-detection</a:t>
            </a:r>
          </a:p>
          <a:p>
            <a:pPr lvl="1"/>
            <a:r>
              <a:rPr lang="en-US" sz="1400" dirty="0"/>
              <a:t>Split detection allows the VC to detect when a section of the VC has been separated</a:t>
            </a:r>
          </a:p>
          <a:p>
            <a:pPr lvl="1"/>
            <a:r>
              <a:rPr lang="en-US" sz="1400" dirty="0"/>
              <a:t>Disabling no-split-detection when configuring a 2 member VC ensures the members will maintain the correct roles if a split and re-merge occur</a:t>
            </a:r>
          </a:p>
        </p:txBody>
      </p:sp>
      <p:sp>
        <p:nvSpPr>
          <p:cNvPr id="3" name="Rectangle 2">
            <a:extLst>
              <a:ext uri="{FF2B5EF4-FFF2-40B4-BE49-F238E27FC236}">
                <a16:creationId xmlns:a16="http://schemas.microsoft.com/office/drawing/2014/main" id="{12FEF3AE-3844-95E1-B375-D7390310E07E}"/>
              </a:ext>
            </a:extLst>
          </p:cNvPr>
          <p:cNvSpPr/>
          <p:nvPr/>
        </p:nvSpPr>
        <p:spPr>
          <a:xfrm>
            <a:off x="968083" y="519295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PG0123456789</a:t>
            </a:r>
            <a:endParaRPr lang="en-US" sz="1400" dirty="0"/>
          </a:p>
        </p:txBody>
      </p:sp>
      <p:sp>
        <p:nvSpPr>
          <p:cNvPr id="4" name="Rectangle 3">
            <a:extLst>
              <a:ext uri="{FF2B5EF4-FFF2-40B4-BE49-F238E27FC236}">
                <a16:creationId xmlns:a16="http://schemas.microsoft.com/office/drawing/2014/main" id="{CEBD3439-0497-E6A7-0B7B-759DCC7BD52F}"/>
              </a:ext>
            </a:extLst>
          </p:cNvPr>
          <p:cNvSpPr/>
          <p:nvPr/>
        </p:nvSpPr>
        <p:spPr>
          <a:xfrm>
            <a:off x="968083" y="548878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PG0293847561</a:t>
            </a:r>
            <a:endParaRPr lang="en-US" dirty="0"/>
          </a:p>
        </p:txBody>
      </p:sp>
      <p:sp>
        <p:nvSpPr>
          <p:cNvPr id="5" name="Rectangle 4">
            <a:extLst>
              <a:ext uri="{FF2B5EF4-FFF2-40B4-BE49-F238E27FC236}">
                <a16:creationId xmlns:a16="http://schemas.microsoft.com/office/drawing/2014/main" id="{BC776B2F-9BCC-1CF8-1E91-E30C4014CDE0}"/>
              </a:ext>
            </a:extLst>
          </p:cNvPr>
          <p:cNvSpPr/>
          <p:nvPr/>
        </p:nvSpPr>
        <p:spPr>
          <a:xfrm>
            <a:off x="968083" y="579207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PG1324576890</a:t>
            </a:r>
            <a:endParaRPr lang="en-US" dirty="0"/>
          </a:p>
        </p:txBody>
      </p:sp>
      <p:sp>
        <p:nvSpPr>
          <p:cNvPr id="6" name="Rectangle 5">
            <a:extLst>
              <a:ext uri="{FF2B5EF4-FFF2-40B4-BE49-F238E27FC236}">
                <a16:creationId xmlns:a16="http://schemas.microsoft.com/office/drawing/2014/main" id="{4BEC3694-3424-F5F7-F665-FCDC44801594}"/>
              </a:ext>
            </a:extLst>
          </p:cNvPr>
          <p:cNvSpPr/>
          <p:nvPr/>
        </p:nvSpPr>
        <p:spPr>
          <a:xfrm>
            <a:off x="968083" y="610493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PG9786352410</a:t>
            </a:r>
          </a:p>
        </p:txBody>
      </p:sp>
      <p:sp>
        <p:nvSpPr>
          <p:cNvPr id="7" name="Arc 6">
            <a:extLst>
              <a:ext uri="{FF2B5EF4-FFF2-40B4-BE49-F238E27FC236}">
                <a16:creationId xmlns:a16="http://schemas.microsoft.com/office/drawing/2014/main" id="{C7F85AAD-5131-618C-6F11-8AA21C739C00}"/>
              </a:ext>
            </a:extLst>
          </p:cNvPr>
          <p:cNvSpPr/>
          <p:nvPr/>
        </p:nvSpPr>
        <p:spPr>
          <a:xfrm rot="15547320">
            <a:off x="601983" y="5141058"/>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B34CB07E-874B-F917-6A91-82A3B4050070}"/>
              </a:ext>
            </a:extLst>
          </p:cNvPr>
          <p:cNvSpPr/>
          <p:nvPr/>
        </p:nvSpPr>
        <p:spPr>
          <a:xfrm rot="15547320">
            <a:off x="850451" y="5338481"/>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51FF2C68-7E80-EAC8-B54A-094095DF4597}"/>
              </a:ext>
            </a:extLst>
          </p:cNvPr>
          <p:cNvSpPr/>
          <p:nvPr/>
        </p:nvSpPr>
        <p:spPr>
          <a:xfrm rot="15547320">
            <a:off x="850450" y="5605199"/>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E16D6A01-EBC2-8F9E-EF4A-67EB987088B4}"/>
              </a:ext>
            </a:extLst>
          </p:cNvPr>
          <p:cNvSpPr/>
          <p:nvPr/>
        </p:nvSpPr>
        <p:spPr>
          <a:xfrm rot="15547320">
            <a:off x="836568" y="5910702"/>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C54715E-1262-2917-12CD-5ACE30161089}"/>
              </a:ext>
            </a:extLst>
          </p:cNvPr>
          <p:cNvSpPr txBox="1"/>
          <p:nvPr/>
        </p:nvSpPr>
        <p:spPr>
          <a:xfrm>
            <a:off x="2834983" y="5153261"/>
            <a:ext cx="1661997" cy="307777"/>
          </a:xfrm>
          <a:prstGeom prst="rect">
            <a:avLst/>
          </a:prstGeom>
          <a:noFill/>
        </p:spPr>
        <p:txBody>
          <a:bodyPr wrap="square" rtlCol="0">
            <a:spAutoFit/>
          </a:bodyPr>
          <a:lstStyle/>
          <a:p>
            <a:r>
              <a:rPr lang="en-US" sz="1400" dirty="0"/>
              <a:t>{0} routing-engine</a:t>
            </a:r>
          </a:p>
        </p:txBody>
      </p:sp>
      <p:sp>
        <p:nvSpPr>
          <p:cNvPr id="14" name="TextBox 13">
            <a:extLst>
              <a:ext uri="{FF2B5EF4-FFF2-40B4-BE49-F238E27FC236}">
                <a16:creationId xmlns:a16="http://schemas.microsoft.com/office/drawing/2014/main" id="{5F80DAB0-3F07-9FAC-CB40-5A44AC16CF88}"/>
              </a:ext>
            </a:extLst>
          </p:cNvPr>
          <p:cNvSpPr txBox="1"/>
          <p:nvPr/>
        </p:nvSpPr>
        <p:spPr>
          <a:xfrm>
            <a:off x="2834983" y="5451534"/>
            <a:ext cx="1661997" cy="307777"/>
          </a:xfrm>
          <a:prstGeom prst="rect">
            <a:avLst/>
          </a:prstGeom>
          <a:noFill/>
        </p:spPr>
        <p:txBody>
          <a:bodyPr wrap="square" rtlCol="0">
            <a:spAutoFit/>
          </a:bodyPr>
          <a:lstStyle/>
          <a:p>
            <a:r>
              <a:rPr lang="en-US" sz="1400" dirty="0"/>
              <a:t>{1} routing-engine</a:t>
            </a:r>
          </a:p>
        </p:txBody>
      </p:sp>
      <p:sp>
        <p:nvSpPr>
          <p:cNvPr id="15" name="TextBox 14">
            <a:extLst>
              <a:ext uri="{FF2B5EF4-FFF2-40B4-BE49-F238E27FC236}">
                <a16:creationId xmlns:a16="http://schemas.microsoft.com/office/drawing/2014/main" id="{CEA31312-473D-DA86-0F89-A725175F5937}"/>
              </a:ext>
            </a:extLst>
          </p:cNvPr>
          <p:cNvSpPr txBox="1"/>
          <p:nvPr/>
        </p:nvSpPr>
        <p:spPr>
          <a:xfrm>
            <a:off x="2834983" y="5756530"/>
            <a:ext cx="1661997" cy="307777"/>
          </a:xfrm>
          <a:prstGeom prst="rect">
            <a:avLst/>
          </a:prstGeom>
          <a:noFill/>
        </p:spPr>
        <p:txBody>
          <a:bodyPr wrap="square" rtlCol="0">
            <a:spAutoFit/>
          </a:bodyPr>
          <a:lstStyle/>
          <a:p>
            <a:r>
              <a:rPr lang="en-US" sz="1400" dirty="0"/>
              <a:t>{2} line-card</a:t>
            </a:r>
          </a:p>
        </p:txBody>
      </p:sp>
      <p:sp>
        <p:nvSpPr>
          <p:cNvPr id="16" name="TextBox 15">
            <a:extLst>
              <a:ext uri="{FF2B5EF4-FFF2-40B4-BE49-F238E27FC236}">
                <a16:creationId xmlns:a16="http://schemas.microsoft.com/office/drawing/2014/main" id="{A60357A1-C288-2A3F-5C44-D33551C016A0}"/>
              </a:ext>
            </a:extLst>
          </p:cNvPr>
          <p:cNvSpPr txBox="1"/>
          <p:nvPr/>
        </p:nvSpPr>
        <p:spPr>
          <a:xfrm>
            <a:off x="2834983" y="6071686"/>
            <a:ext cx="1661997" cy="307777"/>
          </a:xfrm>
          <a:prstGeom prst="rect">
            <a:avLst/>
          </a:prstGeom>
          <a:noFill/>
        </p:spPr>
        <p:txBody>
          <a:bodyPr wrap="square" rtlCol="0">
            <a:spAutoFit/>
          </a:bodyPr>
          <a:lstStyle/>
          <a:p>
            <a:r>
              <a:rPr lang="en-US" sz="1400" dirty="0"/>
              <a:t>{3} line-card</a:t>
            </a:r>
          </a:p>
        </p:txBody>
      </p:sp>
      <p:sp>
        <p:nvSpPr>
          <p:cNvPr id="17" name="Rectangle 16">
            <a:extLst>
              <a:ext uri="{FF2B5EF4-FFF2-40B4-BE49-F238E27FC236}">
                <a16:creationId xmlns:a16="http://schemas.microsoft.com/office/drawing/2014/main" id="{442BC9B0-CBF9-797B-2298-6E90BB02F325}"/>
              </a:ext>
            </a:extLst>
          </p:cNvPr>
          <p:cNvSpPr/>
          <p:nvPr/>
        </p:nvSpPr>
        <p:spPr>
          <a:xfrm>
            <a:off x="5499443" y="519793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PG0123456789</a:t>
            </a:r>
            <a:endParaRPr lang="en-US" sz="1400" dirty="0"/>
          </a:p>
        </p:txBody>
      </p:sp>
      <p:sp>
        <p:nvSpPr>
          <p:cNvPr id="18" name="Rectangle 17">
            <a:extLst>
              <a:ext uri="{FF2B5EF4-FFF2-40B4-BE49-F238E27FC236}">
                <a16:creationId xmlns:a16="http://schemas.microsoft.com/office/drawing/2014/main" id="{F9B2E212-1C0D-41E6-88F1-BA940FDC94FC}"/>
              </a:ext>
            </a:extLst>
          </p:cNvPr>
          <p:cNvSpPr/>
          <p:nvPr/>
        </p:nvSpPr>
        <p:spPr>
          <a:xfrm>
            <a:off x="5499443" y="549376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PG0293847561</a:t>
            </a:r>
            <a:endParaRPr lang="en-US" dirty="0"/>
          </a:p>
        </p:txBody>
      </p:sp>
      <p:sp>
        <p:nvSpPr>
          <p:cNvPr id="19" name="Rectangle 18">
            <a:extLst>
              <a:ext uri="{FF2B5EF4-FFF2-40B4-BE49-F238E27FC236}">
                <a16:creationId xmlns:a16="http://schemas.microsoft.com/office/drawing/2014/main" id="{D077B7D4-6634-876A-8407-E2C3ED237960}"/>
              </a:ext>
            </a:extLst>
          </p:cNvPr>
          <p:cNvSpPr/>
          <p:nvPr/>
        </p:nvSpPr>
        <p:spPr>
          <a:xfrm>
            <a:off x="5499443" y="579705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PG1324576890</a:t>
            </a:r>
            <a:endParaRPr lang="en-US" dirty="0"/>
          </a:p>
        </p:txBody>
      </p:sp>
      <p:sp>
        <p:nvSpPr>
          <p:cNvPr id="20" name="Rectangle 19">
            <a:extLst>
              <a:ext uri="{FF2B5EF4-FFF2-40B4-BE49-F238E27FC236}">
                <a16:creationId xmlns:a16="http://schemas.microsoft.com/office/drawing/2014/main" id="{C573B5DF-2FA3-9DE6-E0F2-7DF374BB8A99}"/>
              </a:ext>
            </a:extLst>
          </p:cNvPr>
          <p:cNvSpPr/>
          <p:nvPr/>
        </p:nvSpPr>
        <p:spPr>
          <a:xfrm>
            <a:off x="5499443" y="610991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PG9786352410</a:t>
            </a:r>
          </a:p>
        </p:txBody>
      </p:sp>
      <p:sp>
        <p:nvSpPr>
          <p:cNvPr id="22" name="Arc 21">
            <a:extLst>
              <a:ext uri="{FF2B5EF4-FFF2-40B4-BE49-F238E27FC236}">
                <a16:creationId xmlns:a16="http://schemas.microsoft.com/office/drawing/2014/main" id="{E4FDDF61-C485-6913-792A-E01751EEDAAF}"/>
              </a:ext>
            </a:extLst>
          </p:cNvPr>
          <p:cNvSpPr/>
          <p:nvPr/>
        </p:nvSpPr>
        <p:spPr>
          <a:xfrm rot="15547320">
            <a:off x="5381811" y="5343461"/>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CF267EDD-319D-056B-EF69-035F3112BE7E}"/>
              </a:ext>
            </a:extLst>
          </p:cNvPr>
          <p:cNvSpPr/>
          <p:nvPr/>
        </p:nvSpPr>
        <p:spPr>
          <a:xfrm rot="15547320">
            <a:off x="5367928" y="5915682"/>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FF0DAAA5-D2CB-3EDA-C563-C5195F6F0A62}"/>
              </a:ext>
            </a:extLst>
          </p:cNvPr>
          <p:cNvSpPr txBox="1"/>
          <p:nvPr/>
        </p:nvSpPr>
        <p:spPr>
          <a:xfrm>
            <a:off x="6135375" y="4784990"/>
            <a:ext cx="595035" cy="369332"/>
          </a:xfrm>
          <a:prstGeom prst="rect">
            <a:avLst/>
          </a:prstGeom>
          <a:noFill/>
        </p:spPr>
        <p:txBody>
          <a:bodyPr wrap="none" rtlCol="0">
            <a:spAutoFit/>
          </a:bodyPr>
          <a:lstStyle/>
          <a:p>
            <a:r>
              <a:rPr lang="en-US" dirty="0"/>
              <a:t>Split</a:t>
            </a:r>
          </a:p>
        </p:txBody>
      </p:sp>
      <p:sp>
        <p:nvSpPr>
          <p:cNvPr id="30" name="Rectangle 29">
            <a:extLst>
              <a:ext uri="{FF2B5EF4-FFF2-40B4-BE49-F238E27FC236}">
                <a16:creationId xmlns:a16="http://schemas.microsoft.com/office/drawing/2014/main" id="{EC7E58C3-7AD4-5D59-E744-7C280B515E97}"/>
              </a:ext>
            </a:extLst>
          </p:cNvPr>
          <p:cNvSpPr/>
          <p:nvPr/>
        </p:nvSpPr>
        <p:spPr>
          <a:xfrm>
            <a:off x="8368805" y="5208259"/>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PG0123456789</a:t>
            </a:r>
            <a:endParaRPr lang="en-US" sz="1400" dirty="0"/>
          </a:p>
        </p:txBody>
      </p:sp>
      <p:sp>
        <p:nvSpPr>
          <p:cNvPr id="31" name="Rectangle 30">
            <a:extLst>
              <a:ext uri="{FF2B5EF4-FFF2-40B4-BE49-F238E27FC236}">
                <a16:creationId xmlns:a16="http://schemas.microsoft.com/office/drawing/2014/main" id="{4B1970DC-B393-448D-4516-14DA1441F6F5}"/>
              </a:ext>
            </a:extLst>
          </p:cNvPr>
          <p:cNvSpPr/>
          <p:nvPr/>
        </p:nvSpPr>
        <p:spPr>
          <a:xfrm>
            <a:off x="8368805" y="5504089"/>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PG0293847561</a:t>
            </a:r>
            <a:endParaRPr lang="en-US" dirty="0"/>
          </a:p>
        </p:txBody>
      </p:sp>
      <p:sp>
        <p:nvSpPr>
          <p:cNvPr id="32" name="Rectangle 31">
            <a:extLst>
              <a:ext uri="{FF2B5EF4-FFF2-40B4-BE49-F238E27FC236}">
                <a16:creationId xmlns:a16="http://schemas.microsoft.com/office/drawing/2014/main" id="{0964FBD8-3CC9-AE56-5590-4BCC49BE9DAA}"/>
              </a:ext>
            </a:extLst>
          </p:cNvPr>
          <p:cNvSpPr/>
          <p:nvPr/>
        </p:nvSpPr>
        <p:spPr>
          <a:xfrm>
            <a:off x="8368805" y="5807379"/>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PG1324576890</a:t>
            </a:r>
            <a:endParaRPr lang="en-US" dirty="0"/>
          </a:p>
        </p:txBody>
      </p:sp>
      <p:sp>
        <p:nvSpPr>
          <p:cNvPr id="33" name="Rectangle 32">
            <a:extLst>
              <a:ext uri="{FF2B5EF4-FFF2-40B4-BE49-F238E27FC236}">
                <a16:creationId xmlns:a16="http://schemas.microsoft.com/office/drawing/2014/main" id="{2A4B3284-64A9-6DF6-29E5-618F8CC2B7E4}"/>
              </a:ext>
            </a:extLst>
          </p:cNvPr>
          <p:cNvSpPr/>
          <p:nvPr/>
        </p:nvSpPr>
        <p:spPr>
          <a:xfrm>
            <a:off x="8368805" y="6120239"/>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PG9786352410</a:t>
            </a:r>
          </a:p>
        </p:txBody>
      </p:sp>
      <p:sp>
        <p:nvSpPr>
          <p:cNvPr id="34" name="Arc 33">
            <a:extLst>
              <a:ext uri="{FF2B5EF4-FFF2-40B4-BE49-F238E27FC236}">
                <a16:creationId xmlns:a16="http://schemas.microsoft.com/office/drawing/2014/main" id="{EBDE1851-917D-2CAC-7999-63D4CF31C325}"/>
              </a:ext>
            </a:extLst>
          </p:cNvPr>
          <p:cNvSpPr/>
          <p:nvPr/>
        </p:nvSpPr>
        <p:spPr>
          <a:xfrm rot="15547320">
            <a:off x="8251173" y="5353790"/>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2679D75A-9B43-D656-D732-28A5EA8C8314}"/>
              </a:ext>
            </a:extLst>
          </p:cNvPr>
          <p:cNvSpPr/>
          <p:nvPr/>
        </p:nvSpPr>
        <p:spPr>
          <a:xfrm rot="15547320">
            <a:off x="8237290" y="5926011"/>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EE1FF89C-1906-C9D3-7744-956A59A17E9D}"/>
              </a:ext>
            </a:extLst>
          </p:cNvPr>
          <p:cNvSpPr txBox="1"/>
          <p:nvPr/>
        </p:nvSpPr>
        <p:spPr>
          <a:xfrm>
            <a:off x="9004737" y="4795319"/>
            <a:ext cx="796757" cy="369332"/>
          </a:xfrm>
          <a:prstGeom prst="rect">
            <a:avLst/>
          </a:prstGeom>
          <a:noFill/>
        </p:spPr>
        <p:txBody>
          <a:bodyPr wrap="none" rtlCol="0">
            <a:spAutoFit/>
          </a:bodyPr>
          <a:lstStyle/>
          <a:p>
            <a:r>
              <a:rPr lang="en-US" dirty="0"/>
              <a:t>Merge</a:t>
            </a:r>
          </a:p>
        </p:txBody>
      </p:sp>
      <p:sp>
        <p:nvSpPr>
          <p:cNvPr id="37" name="Arc 36">
            <a:extLst>
              <a:ext uri="{FF2B5EF4-FFF2-40B4-BE49-F238E27FC236}">
                <a16:creationId xmlns:a16="http://schemas.microsoft.com/office/drawing/2014/main" id="{06A3CC37-D9B7-E44E-3BDF-80BC988C2DD0}"/>
              </a:ext>
            </a:extLst>
          </p:cNvPr>
          <p:cNvSpPr/>
          <p:nvPr/>
        </p:nvSpPr>
        <p:spPr>
          <a:xfrm rot="15547320">
            <a:off x="8002899" y="5162012"/>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5153F0BC-22FF-EC54-5214-1C7FD81DA3CC}"/>
              </a:ext>
            </a:extLst>
          </p:cNvPr>
          <p:cNvSpPr/>
          <p:nvPr/>
        </p:nvSpPr>
        <p:spPr>
          <a:xfrm rot="15547320">
            <a:off x="8251366" y="5626153"/>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2040F2DF-B60E-CBB9-45E0-214DE37F8F66}"/>
              </a:ext>
            </a:extLst>
          </p:cNvPr>
          <p:cNvCxnSpPr/>
          <p:nvPr/>
        </p:nvCxnSpPr>
        <p:spPr>
          <a:xfrm>
            <a:off x="7142480" y="5008880"/>
            <a:ext cx="140344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4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Managing a Virtual Chassis</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8" y="1458635"/>
            <a:ext cx="11054752" cy="3151465"/>
          </a:xfrm>
        </p:spPr>
        <p:txBody>
          <a:bodyPr>
            <a:normAutofit/>
          </a:bodyPr>
          <a:lstStyle/>
          <a:p>
            <a:r>
              <a:rPr lang="en-US" sz="1800" dirty="0"/>
              <a:t>All member switches run the virtual console process that will forward the console port to the primary RE</a:t>
            </a:r>
          </a:p>
          <a:p>
            <a:pPr lvl="1"/>
            <a:r>
              <a:rPr lang="en-US" sz="1600" dirty="0"/>
              <a:t>Connecting a console cable to any of the member switches will provide console access to the current RE of the VC</a:t>
            </a:r>
          </a:p>
          <a:p>
            <a:r>
              <a:rPr lang="en-US" sz="1800" dirty="0"/>
              <a:t>The OOB Management ports on each participating switch will go to a virtual management interface with the </a:t>
            </a:r>
            <a:r>
              <a:rPr lang="en-US" sz="1800" dirty="0" err="1">
                <a:latin typeface="Courier New" panose="02070309020205020404" pitchFamily="49" charset="0"/>
                <a:cs typeface="Courier New" panose="02070309020205020404" pitchFamily="49" charset="0"/>
              </a:rPr>
              <a:t>vme</a:t>
            </a:r>
            <a:r>
              <a:rPr lang="en-US" sz="1800" dirty="0"/>
              <a:t> prefix.</a:t>
            </a:r>
          </a:p>
          <a:p>
            <a:pPr lvl="1"/>
            <a:r>
              <a:rPr lang="en-US" sz="1600" dirty="0"/>
              <a:t>All switches in the VC are managed by the single IP, which will provide a management session to the current RE</a:t>
            </a:r>
          </a:p>
          <a:p>
            <a:pPr lvl="1"/>
            <a:r>
              <a:rPr lang="en-US" sz="1600" dirty="0"/>
              <a:t>Any switch in the stack may respond on the </a:t>
            </a:r>
            <a:r>
              <a:rPr lang="en-US" sz="1600" dirty="0" err="1">
                <a:latin typeface="Courier New" panose="02070309020205020404" pitchFamily="49" charset="0"/>
                <a:cs typeface="Courier New" panose="02070309020205020404" pitchFamily="49" charset="0"/>
              </a:rPr>
              <a:t>vme</a:t>
            </a:r>
            <a:r>
              <a:rPr lang="en-US" sz="1600" dirty="0"/>
              <a:t> interface and forward the session to the RE</a:t>
            </a:r>
          </a:p>
          <a:p>
            <a:endParaRPr lang="en-US" sz="1600" dirty="0"/>
          </a:p>
        </p:txBody>
      </p:sp>
      <p:sp>
        <p:nvSpPr>
          <p:cNvPr id="12" name="Rectangle 11">
            <a:extLst>
              <a:ext uri="{FF2B5EF4-FFF2-40B4-BE49-F238E27FC236}">
                <a16:creationId xmlns:a16="http://schemas.microsoft.com/office/drawing/2014/main" id="{EB967B7E-FC96-CACF-3300-4C57C3CE8F7D}"/>
              </a:ext>
            </a:extLst>
          </p:cNvPr>
          <p:cNvSpPr/>
          <p:nvPr/>
        </p:nvSpPr>
        <p:spPr>
          <a:xfrm>
            <a:off x="968083" y="506087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PG0123456789</a:t>
            </a:r>
            <a:endParaRPr lang="en-US" sz="1400" dirty="0"/>
          </a:p>
        </p:txBody>
      </p:sp>
      <p:sp>
        <p:nvSpPr>
          <p:cNvPr id="13" name="Rectangle 12">
            <a:extLst>
              <a:ext uri="{FF2B5EF4-FFF2-40B4-BE49-F238E27FC236}">
                <a16:creationId xmlns:a16="http://schemas.microsoft.com/office/drawing/2014/main" id="{03FFF16C-082A-B6E8-449D-14CE01A71D1A}"/>
              </a:ext>
            </a:extLst>
          </p:cNvPr>
          <p:cNvSpPr/>
          <p:nvPr/>
        </p:nvSpPr>
        <p:spPr>
          <a:xfrm>
            <a:off x="968083" y="535670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PG0293847561</a:t>
            </a:r>
            <a:endParaRPr lang="en-US" dirty="0"/>
          </a:p>
        </p:txBody>
      </p:sp>
      <p:sp>
        <p:nvSpPr>
          <p:cNvPr id="14" name="Rectangle 13">
            <a:extLst>
              <a:ext uri="{FF2B5EF4-FFF2-40B4-BE49-F238E27FC236}">
                <a16:creationId xmlns:a16="http://schemas.microsoft.com/office/drawing/2014/main" id="{80B9654B-883E-2DA5-6632-F2A567CC70CF}"/>
              </a:ext>
            </a:extLst>
          </p:cNvPr>
          <p:cNvSpPr/>
          <p:nvPr/>
        </p:nvSpPr>
        <p:spPr>
          <a:xfrm>
            <a:off x="968083" y="565999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PG1324576890</a:t>
            </a:r>
            <a:endParaRPr lang="en-US" dirty="0"/>
          </a:p>
        </p:txBody>
      </p:sp>
      <p:sp>
        <p:nvSpPr>
          <p:cNvPr id="15" name="Rectangle 14">
            <a:extLst>
              <a:ext uri="{FF2B5EF4-FFF2-40B4-BE49-F238E27FC236}">
                <a16:creationId xmlns:a16="http://schemas.microsoft.com/office/drawing/2014/main" id="{2B4FFF3C-F7E1-618E-35D4-33CB11DAABD8}"/>
              </a:ext>
            </a:extLst>
          </p:cNvPr>
          <p:cNvSpPr/>
          <p:nvPr/>
        </p:nvSpPr>
        <p:spPr>
          <a:xfrm>
            <a:off x="968083" y="5972850"/>
            <a:ext cx="186690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PG9786352410</a:t>
            </a:r>
          </a:p>
        </p:txBody>
      </p:sp>
      <p:sp>
        <p:nvSpPr>
          <p:cNvPr id="16" name="Arc 15">
            <a:extLst>
              <a:ext uri="{FF2B5EF4-FFF2-40B4-BE49-F238E27FC236}">
                <a16:creationId xmlns:a16="http://schemas.microsoft.com/office/drawing/2014/main" id="{4681172A-5DDE-EF5F-67E6-6C2578374B3A}"/>
              </a:ext>
            </a:extLst>
          </p:cNvPr>
          <p:cNvSpPr/>
          <p:nvPr/>
        </p:nvSpPr>
        <p:spPr>
          <a:xfrm rot="15547320">
            <a:off x="601983" y="5008978"/>
            <a:ext cx="1008016" cy="1232443"/>
          </a:xfrm>
          <a:prstGeom prst="arc">
            <a:avLst>
              <a:gd name="adj1" fmla="val 12524157"/>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ACEC3EF6-F367-1E97-6D6D-E42D47081FB7}"/>
              </a:ext>
            </a:extLst>
          </p:cNvPr>
          <p:cNvSpPr/>
          <p:nvPr/>
        </p:nvSpPr>
        <p:spPr>
          <a:xfrm rot="15547320">
            <a:off x="850451" y="5206401"/>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B5C6EDFE-72DA-2610-8105-1D6708358F57}"/>
              </a:ext>
            </a:extLst>
          </p:cNvPr>
          <p:cNvSpPr/>
          <p:nvPr/>
        </p:nvSpPr>
        <p:spPr>
          <a:xfrm rot="15547320">
            <a:off x="850450" y="5473119"/>
            <a:ext cx="23526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16F6B39C-D6CC-DD1B-2008-C6D66AF07E4C}"/>
              </a:ext>
            </a:extLst>
          </p:cNvPr>
          <p:cNvSpPr/>
          <p:nvPr/>
        </p:nvSpPr>
        <p:spPr>
          <a:xfrm rot="15547320">
            <a:off x="836568" y="5778622"/>
            <a:ext cx="269483" cy="315520"/>
          </a:xfrm>
          <a:prstGeom prst="arc">
            <a:avLst>
              <a:gd name="adj1" fmla="val 11534641"/>
              <a:gd name="adj2" fmla="val 7314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F9BB476-919F-0D4D-4C3D-12FD317AFEA8}"/>
              </a:ext>
            </a:extLst>
          </p:cNvPr>
          <p:cNvSpPr txBox="1"/>
          <p:nvPr/>
        </p:nvSpPr>
        <p:spPr>
          <a:xfrm>
            <a:off x="2936583" y="5021181"/>
            <a:ext cx="1661997" cy="307777"/>
          </a:xfrm>
          <a:prstGeom prst="rect">
            <a:avLst/>
          </a:prstGeom>
          <a:noFill/>
        </p:spPr>
        <p:txBody>
          <a:bodyPr wrap="square" rtlCol="0">
            <a:spAutoFit/>
          </a:bodyPr>
          <a:lstStyle/>
          <a:p>
            <a:r>
              <a:rPr lang="en-US" sz="1400" dirty="0"/>
              <a:t>{0} routing-engine</a:t>
            </a:r>
          </a:p>
        </p:txBody>
      </p:sp>
      <p:sp>
        <p:nvSpPr>
          <p:cNvPr id="21" name="TextBox 20">
            <a:extLst>
              <a:ext uri="{FF2B5EF4-FFF2-40B4-BE49-F238E27FC236}">
                <a16:creationId xmlns:a16="http://schemas.microsoft.com/office/drawing/2014/main" id="{4749A626-025E-AE89-D339-26C840C326DD}"/>
              </a:ext>
            </a:extLst>
          </p:cNvPr>
          <p:cNvSpPr txBox="1"/>
          <p:nvPr/>
        </p:nvSpPr>
        <p:spPr>
          <a:xfrm>
            <a:off x="2936583" y="5319454"/>
            <a:ext cx="1661997" cy="307777"/>
          </a:xfrm>
          <a:prstGeom prst="rect">
            <a:avLst/>
          </a:prstGeom>
          <a:noFill/>
        </p:spPr>
        <p:txBody>
          <a:bodyPr wrap="square" rtlCol="0">
            <a:spAutoFit/>
          </a:bodyPr>
          <a:lstStyle/>
          <a:p>
            <a:r>
              <a:rPr lang="en-US" sz="1400" dirty="0"/>
              <a:t>{1} routing-engine</a:t>
            </a:r>
          </a:p>
        </p:txBody>
      </p:sp>
      <p:sp>
        <p:nvSpPr>
          <p:cNvPr id="22" name="TextBox 21">
            <a:extLst>
              <a:ext uri="{FF2B5EF4-FFF2-40B4-BE49-F238E27FC236}">
                <a16:creationId xmlns:a16="http://schemas.microsoft.com/office/drawing/2014/main" id="{C6D1D2DE-6C3B-8FDF-EC34-E9DE7897A812}"/>
              </a:ext>
            </a:extLst>
          </p:cNvPr>
          <p:cNvSpPr txBox="1"/>
          <p:nvPr/>
        </p:nvSpPr>
        <p:spPr>
          <a:xfrm>
            <a:off x="2936583" y="5624450"/>
            <a:ext cx="1661997" cy="307777"/>
          </a:xfrm>
          <a:prstGeom prst="rect">
            <a:avLst/>
          </a:prstGeom>
          <a:noFill/>
        </p:spPr>
        <p:txBody>
          <a:bodyPr wrap="square" rtlCol="0">
            <a:spAutoFit/>
          </a:bodyPr>
          <a:lstStyle/>
          <a:p>
            <a:r>
              <a:rPr lang="en-US" sz="1400" dirty="0"/>
              <a:t>{2} line-card</a:t>
            </a:r>
          </a:p>
        </p:txBody>
      </p:sp>
      <p:sp>
        <p:nvSpPr>
          <p:cNvPr id="23" name="TextBox 22">
            <a:extLst>
              <a:ext uri="{FF2B5EF4-FFF2-40B4-BE49-F238E27FC236}">
                <a16:creationId xmlns:a16="http://schemas.microsoft.com/office/drawing/2014/main" id="{02BF9789-83A6-59FD-57DB-845519B4D173}"/>
              </a:ext>
            </a:extLst>
          </p:cNvPr>
          <p:cNvSpPr txBox="1"/>
          <p:nvPr/>
        </p:nvSpPr>
        <p:spPr>
          <a:xfrm>
            <a:off x="2936583" y="5939606"/>
            <a:ext cx="1661997" cy="307777"/>
          </a:xfrm>
          <a:prstGeom prst="rect">
            <a:avLst/>
          </a:prstGeom>
          <a:noFill/>
        </p:spPr>
        <p:txBody>
          <a:bodyPr wrap="square" rtlCol="0">
            <a:spAutoFit/>
          </a:bodyPr>
          <a:lstStyle/>
          <a:p>
            <a:r>
              <a:rPr lang="en-US" sz="1400" dirty="0"/>
              <a:t>{3} line-card</a:t>
            </a:r>
          </a:p>
        </p:txBody>
      </p:sp>
      <p:pic>
        <p:nvPicPr>
          <p:cNvPr id="25" name="Graphic 24" descr="Programmer female outline">
            <a:extLst>
              <a:ext uri="{FF2B5EF4-FFF2-40B4-BE49-F238E27FC236}">
                <a16:creationId xmlns:a16="http://schemas.microsoft.com/office/drawing/2014/main" id="{893600F1-4C61-A786-E595-1448DC239D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4800" y="5215489"/>
            <a:ext cx="1016000" cy="1016000"/>
          </a:xfrm>
          <a:prstGeom prst="rect">
            <a:avLst/>
          </a:prstGeom>
        </p:spPr>
      </p:pic>
      <p:cxnSp>
        <p:nvCxnSpPr>
          <p:cNvPr id="27" name="Elbow Connector 26">
            <a:extLst>
              <a:ext uri="{FF2B5EF4-FFF2-40B4-BE49-F238E27FC236}">
                <a16:creationId xmlns:a16="http://schemas.microsoft.com/office/drawing/2014/main" id="{730E7AF8-837E-7DDC-0247-657FA673B7C3}"/>
              </a:ext>
            </a:extLst>
          </p:cNvPr>
          <p:cNvCxnSpPr>
            <a:cxnSpLocks/>
          </p:cNvCxnSpPr>
          <p:nvPr/>
        </p:nvCxnSpPr>
        <p:spPr>
          <a:xfrm rot="10800000">
            <a:off x="3012108" y="5175070"/>
            <a:ext cx="2453972" cy="1026381"/>
          </a:xfrm>
          <a:prstGeom prst="bentConnector3">
            <a:avLst>
              <a:gd name="adj1" fmla="val 105479"/>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19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5C7C6D-C160-CD43-BCE3-0917202BE3FC}"/>
              </a:ext>
            </a:extLst>
          </p:cNvPr>
          <p:cNvSpPr>
            <a:spLocks noGrp="1"/>
          </p:cNvSpPr>
          <p:nvPr>
            <p:ph type="title"/>
          </p:nvPr>
        </p:nvSpPr>
        <p:spPr>
          <a:xfrm>
            <a:off x="405727" y="365125"/>
            <a:ext cx="11641130" cy="1325563"/>
          </a:xfrm>
        </p:spPr>
        <p:txBody>
          <a:bodyPr>
            <a:normAutofit/>
          </a:bodyPr>
          <a:lstStyle/>
          <a:p>
            <a:r>
              <a:rPr lang="en-US" dirty="0"/>
              <a:t>NSSU</a:t>
            </a:r>
          </a:p>
        </p:txBody>
      </p:sp>
      <p:sp>
        <p:nvSpPr>
          <p:cNvPr id="2" name="Content Placeholder 14">
            <a:extLst>
              <a:ext uri="{FF2B5EF4-FFF2-40B4-BE49-F238E27FC236}">
                <a16:creationId xmlns:a16="http://schemas.microsoft.com/office/drawing/2014/main" id="{18C705F3-92F8-4D73-74DA-47CA3831BDB0}"/>
              </a:ext>
            </a:extLst>
          </p:cNvPr>
          <p:cNvSpPr>
            <a:spLocks noGrp="1"/>
          </p:cNvSpPr>
          <p:nvPr>
            <p:ph sz="quarter" idx="10"/>
          </p:nvPr>
        </p:nvSpPr>
        <p:spPr>
          <a:xfrm>
            <a:off x="405728" y="1458635"/>
            <a:ext cx="11146192" cy="3151465"/>
          </a:xfrm>
        </p:spPr>
        <p:txBody>
          <a:bodyPr>
            <a:normAutofit/>
          </a:bodyPr>
          <a:lstStyle/>
          <a:p>
            <a:r>
              <a:rPr lang="en-US" sz="1800" dirty="0"/>
              <a:t>Nonstop Software Upgrade is essentially the same concept as ISSU for redundant RE routers though is for redundant RE switches</a:t>
            </a:r>
          </a:p>
          <a:p>
            <a:pPr lvl="1"/>
            <a:r>
              <a:rPr lang="en-US" sz="1400" dirty="0"/>
              <a:t>More configuration requirements for NSSU than ISSU</a:t>
            </a:r>
          </a:p>
          <a:p>
            <a:r>
              <a:rPr lang="en-US" sz="1800" dirty="0"/>
              <a:t>Must satisfy the following configuration requirements</a:t>
            </a:r>
          </a:p>
          <a:p>
            <a:pPr lvl="1"/>
            <a:r>
              <a:rPr lang="en-US" sz="1400" dirty="0"/>
              <a:t>VC must be connected in a ring, as opposed to a braided ring</a:t>
            </a:r>
          </a:p>
          <a:p>
            <a:pPr lvl="1"/>
            <a:r>
              <a:rPr lang="en-US" sz="1400" dirty="0"/>
              <a:t>RE0 and RE1 must be adjacent switches, directly connected to one another in the VC</a:t>
            </a:r>
          </a:p>
          <a:p>
            <a:pPr lvl="1"/>
            <a:r>
              <a:rPr lang="en-US" sz="1400" dirty="0"/>
              <a:t>Line cards must be pre-provisioned as opposed to dynamically provisioned</a:t>
            </a:r>
          </a:p>
          <a:p>
            <a:pPr lvl="1"/>
            <a:r>
              <a:rPr lang="en-US" sz="1400" dirty="0"/>
              <a:t>In a 2 member VC, no-split-detection must be configured</a:t>
            </a:r>
          </a:p>
          <a:p>
            <a:pPr lvl="1"/>
            <a:r>
              <a:rPr lang="en-US" sz="1400" dirty="0"/>
              <a:t>All members must be running same version of Junos</a:t>
            </a:r>
          </a:p>
          <a:p>
            <a:pPr lvl="1"/>
            <a:r>
              <a:rPr lang="en-US" sz="1400" dirty="0"/>
              <a:t>NSR and GRES must be running, optionally also NSB</a:t>
            </a:r>
          </a:p>
        </p:txBody>
      </p:sp>
      <p:sp>
        <p:nvSpPr>
          <p:cNvPr id="3" name="TextBox 2">
            <a:extLst>
              <a:ext uri="{FF2B5EF4-FFF2-40B4-BE49-F238E27FC236}">
                <a16:creationId xmlns:a16="http://schemas.microsoft.com/office/drawing/2014/main" id="{59B33FF8-D336-66B5-F070-E9154C17EA36}"/>
              </a:ext>
            </a:extLst>
          </p:cNvPr>
          <p:cNvSpPr txBox="1"/>
          <p:nvPr/>
        </p:nvSpPr>
        <p:spPr>
          <a:xfrm>
            <a:off x="3315431" y="5030033"/>
            <a:ext cx="5561138"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request system software nonstop-upgrade</a:t>
            </a:r>
          </a:p>
        </p:txBody>
      </p:sp>
    </p:spTree>
    <p:extLst>
      <p:ext uri="{BB962C8B-B14F-4D97-AF65-F5344CB8AC3E}">
        <p14:creationId xmlns:p14="http://schemas.microsoft.com/office/powerpoint/2010/main" val="1022299957"/>
      </p:ext>
    </p:extLst>
  </p:cSld>
  <p:clrMapOvr>
    <a:masterClrMapping/>
  </p:clrMapOvr>
</p:sld>
</file>

<file path=ppt/theme/theme1.xml><?xml version="1.0" encoding="utf-8"?>
<a:theme xmlns:a="http://schemas.openxmlformats.org/drawingml/2006/main" name="InfoSec Institute">
  <a:themeElements>
    <a:clrScheme name="InfoSec Institute 1">
      <a:dk1>
        <a:srgbClr val="333641"/>
      </a:dk1>
      <a:lt1>
        <a:srgbClr val="FFFFFF"/>
      </a:lt1>
      <a:dk2>
        <a:srgbClr val="858891"/>
      </a:dk2>
      <a:lt2>
        <a:srgbClr val="F0F2F1"/>
      </a:lt2>
      <a:accent1>
        <a:srgbClr val="00A4B8"/>
      </a:accent1>
      <a:accent2>
        <a:srgbClr val="58B846"/>
      </a:accent2>
      <a:accent3>
        <a:srgbClr val="FFD500"/>
      </a:accent3>
      <a:accent4>
        <a:srgbClr val="F58025"/>
      </a:accent4>
      <a:accent5>
        <a:srgbClr val="00A780"/>
      </a:accent5>
      <a:accent6>
        <a:srgbClr val="A2228E"/>
      </a:accent6>
      <a:hlink>
        <a:srgbClr val="005A7C"/>
      </a:hlink>
      <a:folHlink>
        <a:srgbClr val="00A4B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foSec Institute" id="{D0BA2A61-823F-DB45-9D22-8E45F7A1409F}" vid="{1161D25B-A639-B744-B661-5060476BF3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5EC4FAED17FD4FA002B715A7CB3129" ma:contentTypeVersion="19" ma:contentTypeDescription="Create a new document." ma:contentTypeScope="" ma:versionID="0f295b4eaac5758ed5fac4959b75d881">
  <xsd:schema xmlns:xsd="http://www.w3.org/2001/XMLSchema" xmlns:xs="http://www.w3.org/2001/XMLSchema" xmlns:p="http://schemas.microsoft.com/office/2006/metadata/properties" xmlns:ns2="92e4be8c-5aca-45ec-8e17-deab1f90d7c8" xmlns:ns3="92b31412-8c8f-44f1-a883-141cef3f34cc" targetNamespace="http://schemas.microsoft.com/office/2006/metadata/properties" ma:root="true" ma:fieldsID="57dd884e41ecc57e715e77a3a1c4b2cc" ns2:_="" ns3:_="">
    <xsd:import namespace="92e4be8c-5aca-45ec-8e17-deab1f90d7c8"/>
    <xsd:import namespace="92b31412-8c8f-44f1-a883-141cef3f34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Duration" minOccurs="0"/>
                <xsd:element ref="ns3:MediaLengthInSeconds" minOccurs="0"/>
                <xsd:element ref="ns3:MediaServiceLocation"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4be8c-5aca-45ec-8e17-deab1f90d7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795d2f5-1cbf-45cb-9409-0dc909a94953}" ma:internalName="TaxCatchAll" ma:showField="CatchAllData" ma:web="92e4be8c-5aca-45ec-8e17-deab1f90d7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b31412-8c8f-44f1-a883-141cef3f34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Duration" ma:index="19" nillable="true" ma:displayName="Duration" ma:internalName="Duration">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2b31412-8c8f-44f1-a883-141cef3f34cc">
      <Terms xmlns="http://schemas.microsoft.com/office/infopath/2007/PartnerControls"/>
    </lcf76f155ced4ddcb4097134ff3c332f>
    <TaxCatchAll xmlns="92e4be8c-5aca-45ec-8e17-deab1f90d7c8" xsi:nil="true"/>
    <Duration xmlns="92b31412-8c8f-44f1-a883-141cef3f34cc" xsi:nil="true"/>
  </documentManagement>
</p:properties>
</file>

<file path=customXml/itemProps1.xml><?xml version="1.0" encoding="utf-8"?>
<ds:datastoreItem xmlns:ds="http://schemas.openxmlformats.org/officeDocument/2006/customXml" ds:itemID="{8C55CCDA-7F76-46BA-A731-094CDA5DCEC5}"/>
</file>

<file path=customXml/itemProps2.xml><?xml version="1.0" encoding="utf-8"?>
<ds:datastoreItem xmlns:ds="http://schemas.openxmlformats.org/officeDocument/2006/customXml" ds:itemID="{A75885A4-8475-4413-959F-6E9A5B711F57}"/>
</file>

<file path=customXml/itemProps3.xml><?xml version="1.0" encoding="utf-8"?>
<ds:datastoreItem xmlns:ds="http://schemas.openxmlformats.org/officeDocument/2006/customXml" ds:itemID="{17DB9628-D7B0-4651-A59A-1C261DDCC7E4}"/>
</file>

<file path=docProps/app.xml><?xml version="1.0" encoding="utf-8"?>
<Properties xmlns="http://schemas.openxmlformats.org/officeDocument/2006/extended-properties" xmlns:vt="http://schemas.openxmlformats.org/officeDocument/2006/docPropsVTypes">
  <Template/>
  <TotalTime>68082</TotalTime>
  <Words>960</Words>
  <Application>Microsoft Macintosh PowerPoint</Application>
  <PresentationFormat>Widescreen</PresentationFormat>
  <Paragraphs>128</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Open Sans</vt:lpstr>
      <vt:lpstr>Open Sans Semibold</vt:lpstr>
      <vt:lpstr>Roboto Slab</vt:lpstr>
      <vt:lpstr>InfoSec Institute</vt:lpstr>
      <vt:lpstr>JNCIS-ENT</vt:lpstr>
      <vt:lpstr>Virtual Chassis</vt:lpstr>
      <vt:lpstr>What is Virtual Chassis?</vt:lpstr>
      <vt:lpstr>Properties of a Virtual Chassis</vt:lpstr>
      <vt:lpstr>Dynamic Virtual Chassis</vt:lpstr>
      <vt:lpstr>Configuring Virtual Chassis</vt:lpstr>
      <vt:lpstr>Configuring a Virtual Chassis cont.</vt:lpstr>
      <vt:lpstr>Managing a Virtual Chassis</vt:lpstr>
      <vt:lpstr>NSSU</vt:lpstr>
      <vt:lpstr>Virtual Chassis Traffic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Waller</dc:creator>
  <cp:lastModifiedBy>Ben Jacobson</cp:lastModifiedBy>
  <cp:revision>147</cp:revision>
  <dcterms:created xsi:type="dcterms:W3CDTF">2019-02-27T16:42:59Z</dcterms:created>
  <dcterms:modified xsi:type="dcterms:W3CDTF">2023-08-26T14:14:14Z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0x010100AF5EC4FAED17FD4FA002B715A7CB3129</vt:lpwstr>
  </property>
</Properties>
</file>